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96" r:id="rId20"/>
    <p:sldId id="297" r:id="rId21"/>
    <p:sldId id="298" r:id="rId22"/>
    <p:sldId id="299"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00" r:id="rId45"/>
    <p:sldId id="301" r:id="rId46"/>
    <p:sldId id="302" r:id="rId47"/>
    <p:sldId id="303" r:id="rId48"/>
    <p:sldId id="304" r:id="rId49"/>
    <p:sldId id="305" r:id="rId50"/>
    <p:sldId id="306" r:id="rId51"/>
    <p:sldId id="307" r:id="rId52"/>
    <p:sldId id="308" r:id="rId53"/>
    <p:sldId id="309" r:id="rId54"/>
    <p:sldId id="310" r:id="rId55"/>
    <p:sldId id="27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3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88759F-A6F3-4B15-8E89-B8321F97FF16}" type="datetimeFigureOut">
              <a:rPr lang="en-IN" smtClean="0"/>
              <a:t>17-09-2020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EA7D33-BCF5-4E18-AC54-C258652A13AD}"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92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8759F-A6F3-4B15-8E89-B8321F97FF16}" type="datetimeFigureOut">
              <a:rPr lang="en-IN" smtClean="0"/>
              <a:t>17-09-2020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388150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8759F-A6F3-4B15-8E89-B8321F97FF16}" type="datetimeFigureOut">
              <a:rPr lang="en-IN" smtClean="0"/>
              <a:t>17-09-2020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EA7D33-BCF5-4E18-AC54-C258652A13AD}"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8759F-A6F3-4B15-8E89-B8321F97FF16}" type="datetimeFigureOut">
              <a:rPr lang="en-IN" smtClean="0"/>
              <a:t>17-09-2020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325825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8759F-A6F3-4B15-8E89-B8321F97FF16}" type="datetimeFigureOut">
              <a:rPr lang="en-IN" smtClean="0"/>
              <a:t>17-09-2020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EA7D33-BCF5-4E18-AC54-C258652A13AD}"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6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88759F-A6F3-4B15-8E89-B8321F97FF16}" type="datetimeFigureOut">
              <a:rPr lang="en-IN" smtClean="0"/>
              <a:t>17-09-2020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44554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88759F-A6F3-4B15-8E89-B8321F97FF16}" type="datetimeFigureOut">
              <a:rPr lang="en-IN" smtClean="0"/>
              <a:t>17-09-2020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163649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88759F-A6F3-4B15-8E89-B8321F97FF16}" type="datetimeFigureOut">
              <a:rPr lang="en-IN" smtClean="0"/>
              <a:t>17-09-2020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132534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8759F-A6F3-4B15-8E89-B8321F97FF16}" type="datetimeFigureOut">
              <a:rPr lang="en-IN" smtClean="0"/>
              <a:t>17-09-2020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256471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88759F-A6F3-4B15-8E89-B8321F97FF16}" type="datetimeFigureOut">
              <a:rPr lang="en-IN" smtClean="0"/>
              <a:t>17-09-2020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EA7D33-BCF5-4E18-AC54-C258652A13AD}" type="slidenum">
              <a:rPr lang="en-IN" smtClean="0"/>
              <a:t>‹#›</a:t>
            </a:fld>
            <a:endParaRPr lang="en-IN"/>
          </a:p>
        </p:txBody>
      </p:sp>
    </p:spTree>
    <p:extLst>
      <p:ext uri="{BB962C8B-B14F-4D97-AF65-F5344CB8AC3E}">
        <p14:creationId xmlns:p14="http://schemas.microsoft.com/office/powerpoint/2010/main" val="36031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8759F-A6F3-4B15-8E89-B8321F97FF16}" type="datetimeFigureOut">
              <a:rPr lang="en-IN" smtClean="0"/>
              <a:t>17-09-2020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EA7D33-BCF5-4E18-AC54-C258652A13AD}"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94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88759F-A6F3-4B15-8E89-B8321F97FF16}" type="datetimeFigureOut">
              <a:rPr lang="en-IN" smtClean="0"/>
              <a:t>17-09-2020</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EA7D33-BCF5-4E18-AC54-C258652A13AD}" type="slidenum">
              <a:rPr lang="en-IN" smtClean="0"/>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12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valanche_photodiod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Indium_gallium_arsenide" TargetMode="External"/><Relationship Id="rId13" Type="http://schemas.openxmlformats.org/officeDocument/2006/relationships/hyperlink" Target="https://en.wikipedia.org/wiki/Avalanche_photodiode#cite_note-6" TargetMode="External"/><Relationship Id="rId3" Type="http://schemas.openxmlformats.org/officeDocument/2006/relationships/hyperlink" Target="https://en.wikipedia.org/wiki/Infrared" TargetMode="External"/><Relationship Id="rId7" Type="http://schemas.openxmlformats.org/officeDocument/2006/relationships/hyperlink" Target="https://en.wikipedia.org/wiki/Avalanche_photodiode#cite_note-tsang-3" TargetMode="External"/><Relationship Id="rId12" Type="http://schemas.openxmlformats.org/officeDocument/2006/relationships/hyperlink" Target="https://en.wikipedia.org/wiki/Avalanche_photodiode#cite_note-5" TargetMode="External"/><Relationship Id="rId2" Type="http://schemas.openxmlformats.org/officeDocument/2006/relationships/hyperlink" Target="https://en.wikipedia.org/wiki/Germanium" TargetMode="External"/><Relationship Id="rId16" Type="http://schemas.openxmlformats.org/officeDocument/2006/relationships/hyperlink" Target="https://en.wikipedia.org/wiki/HgCdTe" TargetMode="External"/><Relationship Id="rId1" Type="http://schemas.openxmlformats.org/officeDocument/2006/relationships/slideLayout" Target="../slideLayouts/slideLayout2.xml"/><Relationship Id="rId6" Type="http://schemas.openxmlformats.org/officeDocument/2006/relationships/hyperlink" Target="https://en.wikipedia.org/wiki/Indium_phosphide" TargetMode="External"/><Relationship Id="rId11" Type="http://schemas.openxmlformats.org/officeDocument/2006/relationships/hyperlink" Target="https://en.wikipedia.org/wiki/Avalanche_photodiode#cite_note-4" TargetMode="External"/><Relationship Id="rId5" Type="http://schemas.openxmlformats.org/officeDocument/2006/relationships/hyperlink" Target="https://en.wikipedia.org/wiki/Heterostructure" TargetMode="External"/><Relationship Id="rId15" Type="http://schemas.openxmlformats.org/officeDocument/2006/relationships/hyperlink" Target="https://en.wikipedia.org/wiki/Ultraviolet" TargetMode="External"/><Relationship Id="rId10" Type="http://schemas.openxmlformats.org/officeDocument/2006/relationships/hyperlink" Target="https://en.wikipedia.org/wiki/Optical_fiber" TargetMode="External"/><Relationship Id="rId4" Type="http://schemas.openxmlformats.org/officeDocument/2006/relationships/hyperlink" Target="https://en.wikipedia.org/wiki/InGaAs" TargetMode="External"/><Relationship Id="rId9" Type="http://schemas.openxmlformats.org/officeDocument/2006/relationships/hyperlink" Target="https://en.wikipedia.org/wiki/Absorption_coefficient" TargetMode="External"/><Relationship Id="rId14" Type="http://schemas.openxmlformats.org/officeDocument/2006/relationships/hyperlink" Target="https://en.wikipedia.org/wiki/Gallium_nitri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linmedjournals.org/articles/jfmdp/journal-of-family-medicine-and-disease-prevention-jfmdp-3-051.php"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Electric_field" TargetMode="External"/><Relationship Id="rId3" Type="http://schemas.openxmlformats.org/officeDocument/2006/relationships/hyperlink" Target="https://en.wikipedia.org/wiki/JFET#cite_note-1" TargetMode="External"/><Relationship Id="rId7" Type="http://schemas.openxmlformats.org/officeDocument/2006/relationships/hyperlink" Target="https://en.wikipedia.org/wiki/Transistor" TargetMode="External"/><Relationship Id="rId2" Type="http://schemas.openxmlformats.org/officeDocument/2006/relationships/hyperlink" Target="https://en.wikipedia.org/wiki/Field-effect_transistor" TargetMode="External"/><Relationship Id="rId1" Type="http://schemas.openxmlformats.org/officeDocument/2006/relationships/slideLayout" Target="../slideLayouts/slideLayout2.xml"/><Relationship Id="rId6" Type="http://schemas.openxmlformats.org/officeDocument/2006/relationships/hyperlink" Target="https://en.wikipedia.org/wiki/Switch" TargetMode="External"/><Relationship Id="rId5" Type="http://schemas.openxmlformats.org/officeDocument/2006/relationships/hyperlink" Target="https://en.wikipedia.org/wiki/Electronics" TargetMode="External"/><Relationship Id="rId10" Type="http://schemas.openxmlformats.org/officeDocument/2006/relationships/hyperlink" Target="https://en.wikipedia.org/wiki/Electrical_resistivity_and_conductivity" TargetMode="External"/><Relationship Id="rId4" Type="http://schemas.openxmlformats.org/officeDocument/2006/relationships/hyperlink" Target="https://en.wikipedia.org/wiki/Semiconductor" TargetMode="External"/><Relationship Id="rId9" Type="http://schemas.openxmlformats.org/officeDocument/2006/relationships/hyperlink" Target="https://en.wikipedia.org/wiki/Electric_curren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JFET_N-dep_symbol_(case).sv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Point-contact_transistor" TargetMode="External"/><Relationship Id="rId3" Type="http://schemas.openxmlformats.org/officeDocument/2006/relationships/hyperlink" Target="https://en.wikipedia.org/wiki/Heinrich_Welker" TargetMode="External"/><Relationship Id="rId7" Type="http://schemas.openxmlformats.org/officeDocument/2006/relationships/hyperlink" Target="https://en.wikipedia.org/wiki/William_Shockley" TargetMode="External"/><Relationship Id="rId12" Type="http://schemas.openxmlformats.org/officeDocument/2006/relationships/hyperlink" Target="https://en.wikipedia.org/wiki/Static_induction_transistor" TargetMode="External"/><Relationship Id="rId2" Type="http://schemas.openxmlformats.org/officeDocument/2006/relationships/hyperlink" Target="https://en.wikipedia.org/wiki/Julius_Edgar_Lilienfeld" TargetMode="External"/><Relationship Id="rId1" Type="http://schemas.openxmlformats.org/officeDocument/2006/relationships/slideLayout" Target="../slideLayouts/slideLayout2.xml"/><Relationship Id="rId6" Type="http://schemas.openxmlformats.org/officeDocument/2006/relationships/hyperlink" Target="https://en.wikipedia.org/wiki/Walter_Houser_Brattain" TargetMode="External"/><Relationship Id="rId11" Type="http://schemas.openxmlformats.org/officeDocument/2006/relationships/hyperlink" Target="https://en.wikipedia.org/wiki/Jun-ichi_Nishizawa" TargetMode="External"/><Relationship Id="rId5" Type="http://schemas.openxmlformats.org/officeDocument/2006/relationships/hyperlink" Target="https://en.wikipedia.org/wiki/John_Bardeen" TargetMode="External"/><Relationship Id="rId10" Type="http://schemas.openxmlformats.org/officeDocument/2006/relationships/hyperlink" Target="https://en.wikipedia.org/wiki/JFET#cite_note-sit-3" TargetMode="External"/><Relationship Id="rId4" Type="http://schemas.openxmlformats.org/officeDocument/2006/relationships/hyperlink" Target="https://en.wikipedia.org/wiki/JFET#cite_note-2" TargetMode="External"/><Relationship Id="rId9" Type="http://schemas.openxmlformats.org/officeDocument/2006/relationships/hyperlink" Target="https://en.wikipedia.org/wiki/Ian_Munro_Ros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JFET_N-dep_symbol_(case).sv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Laser_rangefinder" TargetMode="External"/><Relationship Id="rId13" Type="http://schemas.openxmlformats.org/officeDocument/2006/relationships/hyperlink" Target="https://en.wikipedia.org/wiki/Lightning" TargetMode="External"/><Relationship Id="rId3" Type="http://schemas.openxmlformats.org/officeDocument/2006/relationships/hyperlink" Target="https://en.wikipedia.org/wiki/Photodiode" TargetMode="External"/><Relationship Id="rId7" Type="http://schemas.openxmlformats.org/officeDocument/2006/relationships/hyperlink" Target="https://en.wikipedia.org/wiki/Avalanche_photodiode#cite_note-1" TargetMode="External"/><Relationship Id="rId12" Type="http://schemas.openxmlformats.org/officeDocument/2006/relationships/hyperlink" Target="https://en.wikipedia.org/wiki/Particle_physics" TargetMode="External"/><Relationship Id="rId2" Type="http://schemas.openxmlformats.org/officeDocument/2006/relationships/hyperlink" Target="https://en.wikipedia.org/wiki/Semiconductor" TargetMode="External"/><Relationship Id="rId1" Type="http://schemas.openxmlformats.org/officeDocument/2006/relationships/slideLayout" Target="../slideLayouts/slideLayout2.xml"/><Relationship Id="rId6" Type="http://schemas.openxmlformats.org/officeDocument/2006/relationships/hyperlink" Target="https://en.wikipedia.org/wiki/Jun-ichi_Nishizawa" TargetMode="External"/><Relationship Id="rId11" Type="http://schemas.openxmlformats.org/officeDocument/2006/relationships/hyperlink" Target="https://en.wikipedia.org/wiki/Positron_emission_tomography" TargetMode="External"/><Relationship Id="rId5" Type="http://schemas.openxmlformats.org/officeDocument/2006/relationships/hyperlink" Target="https://en.wikipedia.org/wiki/Photomultiplier" TargetMode="External"/><Relationship Id="rId10" Type="http://schemas.openxmlformats.org/officeDocument/2006/relationships/hyperlink" Target="https://en.wikipedia.org/wiki/Telecommunication" TargetMode="External"/><Relationship Id="rId4" Type="http://schemas.openxmlformats.org/officeDocument/2006/relationships/hyperlink" Target="https://en.wikipedia.org/wiki/Photoelectric_effect" TargetMode="External"/><Relationship Id="rId9" Type="http://schemas.openxmlformats.org/officeDocument/2006/relationships/hyperlink" Target="https://en.wikipedia.org/wiki/Optical_fiber" TargetMode="External"/><Relationship Id="rId14" Type="http://schemas.openxmlformats.org/officeDocument/2006/relationships/hyperlink" Target="https://en.wikipedia.org/wiki/SETI"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allaboutcircuits.com/video-lectures/junction-field-effect-transistors-jf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lectronicspost.com/wp-content/uploads/2015/03/9021.p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hysics.stackexchange.com/questions/144892/why-dont-electrons-simply-diffuse-back-when-illuminating-a-photodiod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lectronicspost.com/wp-content/uploads/2015/03/106.p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lectronicspost.com/wp-content/uploads/2015/03/907.pn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hyperlink" Target="https://en.wikipedia.org/wiki/Electron_mobility" TargetMode="External"/><Relationship Id="rId7" Type="http://schemas.openxmlformats.org/officeDocument/2006/relationships/image" Target="../media/image39.png"/><Relationship Id="rId2" Type="http://schemas.openxmlformats.org/officeDocument/2006/relationships/hyperlink" Target="https://en.wikipedia.org/wiki/Electrical_conductivity" TargetMode="Externa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en.wikipedia.org/wiki/JFET#cite_note-kumar-6"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Lawinenfotodiod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cio.pw/Avalanche-Photodiod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hot_noise" TargetMode="External"/><Relationship Id="rId2" Type="http://schemas.openxmlformats.org/officeDocument/2006/relationships/hyperlink" Target="https://en.wikipedia.org/wiki/Quantum_efficien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57C4-16AB-485D-ACE9-5526C95FBF0D}"/>
              </a:ext>
            </a:extLst>
          </p:cNvPr>
          <p:cNvSpPr>
            <a:spLocks noGrp="1"/>
          </p:cNvSpPr>
          <p:nvPr>
            <p:ph type="ctrTitle"/>
          </p:nvPr>
        </p:nvSpPr>
        <p:spPr>
          <a:xfrm>
            <a:off x="1362075" y="4960137"/>
            <a:ext cx="5981700" cy="1463040"/>
          </a:xfrm>
        </p:spPr>
        <p:txBody>
          <a:bodyPr/>
          <a:lstStyle/>
          <a:p>
            <a:r>
              <a:rPr lang="en-IN" dirty="0"/>
              <a:t>AVALANCHE PHOTO DIODE</a:t>
            </a:r>
          </a:p>
        </p:txBody>
      </p:sp>
      <p:sp>
        <p:nvSpPr>
          <p:cNvPr id="3" name="Subtitle 2">
            <a:extLst>
              <a:ext uri="{FF2B5EF4-FFF2-40B4-BE49-F238E27FC236}">
                <a16:creationId xmlns:a16="http://schemas.microsoft.com/office/drawing/2014/main" id="{8B747F63-7916-4C78-8028-35B1C739660D}"/>
              </a:ext>
            </a:extLst>
          </p:cNvPr>
          <p:cNvSpPr>
            <a:spLocks noGrp="1"/>
          </p:cNvSpPr>
          <p:nvPr>
            <p:ph type="subTitle" idx="1"/>
          </p:nvPr>
        </p:nvSpPr>
        <p:spPr>
          <a:xfrm>
            <a:off x="8534400" y="4960137"/>
            <a:ext cx="4371975" cy="1463040"/>
          </a:xfrm>
        </p:spPr>
        <p:txBody>
          <a:bodyPr>
            <a:normAutofit/>
          </a:bodyPr>
          <a:lstStyle/>
          <a:p>
            <a:r>
              <a:rPr lang="en-IN" dirty="0"/>
              <a:t>DR.A.ANBARASI</a:t>
            </a:r>
          </a:p>
          <a:p>
            <a:r>
              <a:rPr lang="en-IN" dirty="0"/>
              <a:t>ASSOCIATE PROFFESSOR IN PHYSICS</a:t>
            </a:r>
          </a:p>
          <a:p>
            <a:r>
              <a:rPr lang="en-IN" dirty="0"/>
              <a:t>PERIYAR ARTS COLLEGE</a:t>
            </a:r>
          </a:p>
          <a:p>
            <a:r>
              <a:rPr lang="en-IN" dirty="0"/>
              <a:t>CUDDALORE</a:t>
            </a:r>
          </a:p>
        </p:txBody>
      </p:sp>
      <p:pic>
        <p:nvPicPr>
          <p:cNvPr id="5" name="Picture 4">
            <a:extLst>
              <a:ext uri="{FF2B5EF4-FFF2-40B4-BE49-F238E27FC236}">
                <a16:creationId xmlns:a16="http://schemas.microsoft.com/office/drawing/2014/main" id="{D3440D0C-4DD9-40D0-B759-6828144005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95575" y="895350"/>
            <a:ext cx="6524625" cy="3446526"/>
          </a:xfrm>
          <a:prstGeom prst="rect">
            <a:avLst/>
          </a:prstGeom>
        </p:spPr>
      </p:pic>
    </p:spTree>
    <p:extLst>
      <p:ext uri="{BB962C8B-B14F-4D97-AF65-F5344CB8AC3E}">
        <p14:creationId xmlns:p14="http://schemas.microsoft.com/office/powerpoint/2010/main" val="29415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0C30-A7FE-4571-B328-317777660456}"/>
              </a:ext>
            </a:extLst>
          </p:cNvPr>
          <p:cNvSpPr>
            <a:spLocks noGrp="1"/>
          </p:cNvSpPr>
          <p:nvPr>
            <p:ph type="title"/>
          </p:nvPr>
        </p:nvSpPr>
        <p:spPr/>
        <p:txBody>
          <a:bodyPr/>
          <a:lstStyle/>
          <a:p>
            <a:r>
              <a:rPr lang="en-IN" dirty="0"/>
              <a:t>APD</a:t>
            </a:r>
          </a:p>
        </p:txBody>
      </p:sp>
      <p:pic>
        <p:nvPicPr>
          <p:cNvPr id="4098" name="Picture 2" descr="Improved x-ray detection and particle identification with avalanche  photodiodes: Review of Scientific Instruments: Vol 86, No 5">
            <a:extLst>
              <a:ext uri="{FF2B5EF4-FFF2-40B4-BE49-F238E27FC236}">
                <a16:creationId xmlns:a16="http://schemas.microsoft.com/office/drawing/2014/main" id="{9F7AF238-FDAC-4E8C-849B-05DECDA587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9925" y="1838325"/>
            <a:ext cx="642937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3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DD6-DA70-4191-8EB2-6B163080EFD8}"/>
              </a:ext>
            </a:extLst>
          </p:cNvPr>
          <p:cNvSpPr>
            <a:spLocks noGrp="1"/>
          </p:cNvSpPr>
          <p:nvPr>
            <p:ph type="title"/>
          </p:nvPr>
        </p:nvSpPr>
        <p:spPr/>
        <p:txBody>
          <a:bodyPr/>
          <a:lstStyle/>
          <a:p>
            <a:r>
              <a:rPr lang="en-IN" dirty="0"/>
              <a:t>               APD</a:t>
            </a:r>
          </a:p>
        </p:txBody>
      </p:sp>
      <p:pic>
        <p:nvPicPr>
          <p:cNvPr id="5122" name="Picture 2" descr="PIN vs. APD: Different Sensitivity, Different Applications | Electronics360">
            <a:extLst>
              <a:ext uri="{FF2B5EF4-FFF2-40B4-BE49-F238E27FC236}">
                <a16:creationId xmlns:a16="http://schemas.microsoft.com/office/drawing/2014/main" id="{BFE061F4-9149-4CC1-B941-B3D550AFF2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93343" y="2084832"/>
            <a:ext cx="4993481"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1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A16F-4603-4733-A51B-283108D09A2D}"/>
              </a:ext>
            </a:extLst>
          </p:cNvPr>
          <p:cNvSpPr>
            <a:spLocks noGrp="1"/>
          </p:cNvSpPr>
          <p:nvPr>
            <p:ph type="title"/>
          </p:nvPr>
        </p:nvSpPr>
        <p:spPr/>
        <p:txBody>
          <a:bodyPr/>
          <a:lstStyle/>
          <a:p>
            <a:r>
              <a:rPr lang="en-IN" dirty="0"/>
              <a:t>                  APD</a:t>
            </a:r>
          </a:p>
        </p:txBody>
      </p:sp>
      <p:pic>
        <p:nvPicPr>
          <p:cNvPr id="6146" name="Picture 2" descr="HgCdTe avalanche photodiodes: A review - ScienceDirect">
            <a:extLst>
              <a:ext uri="{FF2B5EF4-FFF2-40B4-BE49-F238E27FC236}">
                <a16:creationId xmlns:a16="http://schemas.microsoft.com/office/drawing/2014/main" id="{F0CF1BF7-4672-48C5-851C-F439DB87FF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480" y="1959429"/>
            <a:ext cx="7282542" cy="412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3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apter 6 Photodetectors. - ppt download">
            <a:extLst>
              <a:ext uri="{FF2B5EF4-FFF2-40B4-BE49-F238E27FC236}">
                <a16:creationId xmlns:a16="http://schemas.microsoft.com/office/drawing/2014/main" id="{17DE89A9-5EB8-4D11-A493-1EB6C34888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1" y="666750"/>
            <a:ext cx="10144124"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2646-E6C2-4C69-AE66-DE048D23B291}"/>
              </a:ext>
            </a:extLst>
          </p:cNvPr>
          <p:cNvSpPr>
            <a:spLocks noGrp="1"/>
          </p:cNvSpPr>
          <p:nvPr>
            <p:ph type="title"/>
          </p:nvPr>
        </p:nvSpPr>
        <p:spPr/>
        <p:txBody>
          <a:bodyPr/>
          <a:lstStyle/>
          <a:p>
            <a:r>
              <a:rPr lang="en-IN" dirty="0"/>
              <a:t>APD – AVALANCHE REGION</a:t>
            </a:r>
          </a:p>
        </p:txBody>
      </p:sp>
      <p:pic>
        <p:nvPicPr>
          <p:cNvPr id="8194" name="Picture 2" descr="Photodiodes">
            <a:extLst>
              <a:ext uri="{FF2B5EF4-FFF2-40B4-BE49-F238E27FC236}">
                <a16:creationId xmlns:a16="http://schemas.microsoft.com/office/drawing/2014/main" id="{376323E4-0D33-4FCA-A206-922247CD0B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6966" y="1776413"/>
            <a:ext cx="8907234" cy="437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1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379D-5955-4F47-9488-09B1D3F7EFF9}"/>
              </a:ext>
            </a:extLst>
          </p:cNvPr>
          <p:cNvSpPr>
            <a:spLocks noGrp="1"/>
          </p:cNvSpPr>
          <p:nvPr>
            <p:ph type="title"/>
          </p:nvPr>
        </p:nvSpPr>
        <p:spPr/>
        <p:txBody>
          <a:bodyPr/>
          <a:lstStyle/>
          <a:p>
            <a:r>
              <a:rPr lang="en-IN" dirty="0"/>
              <a:t>APD &amp; PIN</a:t>
            </a:r>
          </a:p>
        </p:txBody>
      </p:sp>
      <p:pic>
        <p:nvPicPr>
          <p:cNvPr id="9218" name="Picture 2" descr="Performance comparisons between PIN and APD photodetectors for use in  optical communication systems - ScienceDirect">
            <a:extLst>
              <a:ext uri="{FF2B5EF4-FFF2-40B4-BE49-F238E27FC236}">
                <a16:creationId xmlns:a16="http://schemas.microsoft.com/office/drawing/2014/main" id="{BBDD6D0C-E323-4D8D-A75B-0FD36C81B0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62225" y="1819276"/>
            <a:ext cx="74295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0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iability challenges of nanoscale avalanche photodiodes - MedCrave online">
            <a:extLst>
              <a:ext uri="{FF2B5EF4-FFF2-40B4-BE49-F238E27FC236}">
                <a16:creationId xmlns:a16="http://schemas.microsoft.com/office/drawing/2014/main" id="{081238BC-0C3A-469F-9BD5-1C4B9886A7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46909"/>
            <a:ext cx="10584873" cy="473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1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valanche diode - Construction and Working - Diode">
            <a:extLst>
              <a:ext uri="{FF2B5EF4-FFF2-40B4-BE49-F238E27FC236}">
                <a16:creationId xmlns:a16="http://schemas.microsoft.com/office/drawing/2014/main" id="{D4E81372-376D-4C3C-B9F2-86D415810D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5637" y="1394402"/>
            <a:ext cx="7680725" cy="499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8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he WITS$ guide to selecting a photodetector | Hamamatsu Photonics">
            <a:extLst>
              <a:ext uri="{FF2B5EF4-FFF2-40B4-BE49-F238E27FC236}">
                <a16:creationId xmlns:a16="http://schemas.microsoft.com/office/drawing/2014/main" id="{F4DAE96A-4445-4FEF-ACDA-24E96ED544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2446" y="998589"/>
            <a:ext cx="7505700" cy="504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8535-2E21-40AE-AA65-BDF260592917}"/>
              </a:ext>
            </a:extLst>
          </p:cNvPr>
          <p:cNvSpPr>
            <a:spLocks noGrp="1"/>
          </p:cNvSpPr>
          <p:nvPr>
            <p:ph type="title"/>
          </p:nvPr>
        </p:nvSpPr>
        <p:spPr/>
        <p:txBody>
          <a:bodyPr/>
          <a:lstStyle/>
          <a:p>
            <a:r>
              <a:rPr lang="en-IN" dirty="0"/>
              <a:t>              basics of photodiode</a:t>
            </a:r>
          </a:p>
        </p:txBody>
      </p:sp>
      <p:sp>
        <p:nvSpPr>
          <p:cNvPr id="3" name="Content Placeholder 2">
            <a:extLst>
              <a:ext uri="{FF2B5EF4-FFF2-40B4-BE49-F238E27FC236}">
                <a16:creationId xmlns:a16="http://schemas.microsoft.com/office/drawing/2014/main" id="{0B76BC1D-C9EF-41B1-95A3-3C0E66E30402}"/>
              </a:ext>
            </a:extLst>
          </p:cNvPr>
          <p:cNvSpPr>
            <a:spLocks noGrp="1"/>
          </p:cNvSpPr>
          <p:nvPr>
            <p:ph idx="1"/>
          </p:nvPr>
        </p:nvSpPr>
        <p:spPr/>
        <p:txBody>
          <a:bodyPr>
            <a:normAutofit fontScale="92500" lnSpcReduction="20000"/>
          </a:bodyPr>
          <a:lstStyle/>
          <a:p>
            <a:pPr algn="l" fontAlgn="base"/>
            <a:r>
              <a:rPr lang="en-US" b="1" i="0">
                <a:solidFill>
                  <a:srgbClr val="333333"/>
                </a:solidFill>
                <a:effectLst/>
                <a:latin typeface="Open Sans" panose="020B0606030504020204" pitchFamily="34" charset="0"/>
              </a:rPr>
              <a:t>Avalanche photodiode basics</a:t>
            </a:r>
          </a:p>
          <a:p>
            <a:pPr algn="just" fontAlgn="base"/>
            <a:r>
              <a:rPr lang="en-US" b="0" i="0">
                <a:solidFill>
                  <a:srgbClr val="333333"/>
                </a:solidFill>
                <a:effectLst/>
                <a:latin typeface="Open Sans" panose="020B0606030504020204" pitchFamily="34" charset="0"/>
              </a:rPr>
              <a:t>The avalanche photodiode possesses a similar structure to that of the PN or PIN photodiode. An avalanche diode structure similar to that of a Schottky photodiode may also be used but the use of this version is much less common.</a:t>
            </a:r>
          </a:p>
          <a:p>
            <a:pPr algn="just" fontAlgn="base"/>
            <a:r>
              <a:rPr lang="en-US" b="0" i="0">
                <a:solidFill>
                  <a:srgbClr val="333333"/>
                </a:solidFill>
                <a:effectLst/>
                <a:latin typeface="Open Sans" panose="020B0606030504020204" pitchFamily="34" charset="0"/>
              </a:rPr>
              <a:t>The main difference of the avalanche photodiode to other forms of photodiode is that it operates under a high reverse bias condition. This enables avalanche multiplication of the holes and electrons created by the photon / light impact.</a:t>
            </a:r>
          </a:p>
          <a:p>
            <a:pPr algn="just" fontAlgn="base"/>
            <a:r>
              <a:rPr lang="en-US" b="0" i="0">
                <a:solidFill>
                  <a:srgbClr val="333333"/>
                </a:solidFill>
                <a:effectLst/>
                <a:latin typeface="Open Sans" panose="020B0606030504020204" pitchFamily="34" charset="0"/>
              </a:rPr>
              <a:t>As a photon enters the depletion region and creates a hole electron pair, these charge carriers will be pulled by the very high electric field away from one another. Their velocity will increase to such an extent that when they collide with the lattice, they will create further hole electron pairs and the process will repeat.</a:t>
            </a:r>
          </a:p>
          <a:p>
            <a:pPr algn="just" fontAlgn="base"/>
            <a:r>
              <a:rPr lang="en-US" b="0" i="0">
                <a:solidFill>
                  <a:srgbClr val="333333"/>
                </a:solidFill>
                <a:effectLst/>
                <a:latin typeface="Open Sans" panose="020B0606030504020204" pitchFamily="34" charset="0"/>
              </a:rPr>
              <a:t>The avalanche action enables the gain of the diode to be increased many times, providing a very much greater level of sensitivity.</a:t>
            </a:r>
          </a:p>
        </p:txBody>
      </p:sp>
    </p:spTree>
    <p:extLst>
      <p:ext uri="{BB962C8B-B14F-4D97-AF65-F5344CB8AC3E}">
        <p14:creationId xmlns:p14="http://schemas.microsoft.com/office/powerpoint/2010/main" val="421676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47F0-17F3-40B6-9CDB-0413E3A49716}"/>
              </a:ext>
            </a:extLst>
          </p:cNvPr>
          <p:cNvSpPr>
            <a:spLocks noGrp="1"/>
          </p:cNvSpPr>
          <p:nvPr>
            <p:ph type="title"/>
          </p:nvPr>
        </p:nvSpPr>
        <p:spPr/>
        <p:txBody>
          <a:bodyPr/>
          <a:lstStyle/>
          <a:p>
            <a:r>
              <a:rPr lang="en-IN" dirty="0"/>
              <a:t>AVALANCHE PHOTO DIODE</a:t>
            </a:r>
          </a:p>
        </p:txBody>
      </p:sp>
      <p:sp>
        <p:nvSpPr>
          <p:cNvPr id="3" name="Content Placeholder 2">
            <a:extLst>
              <a:ext uri="{FF2B5EF4-FFF2-40B4-BE49-F238E27FC236}">
                <a16:creationId xmlns:a16="http://schemas.microsoft.com/office/drawing/2014/main" id="{A637BFB6-393B-4175-BB71-A333F68D10A1}"/>
              </a:ext>
            </a:extLst>
          </p:cNvPr>
          <p:cNvSpPr>
            <a:spLocks noGrp="1"/>
          </p:cNvSpPr>
          <p:nvPr>
            <p:ph idx="1"/>
          </p:nvPr>
        </p:nvSpPr>
        <p:spPr/>
        <p:txBody>
          <a:bodyPr>
            <a:normAutofit fontScale="70000" lnSpcReduction="20000"/>
          </a:bodyPr>
          <a:lstStyle/>
          <a:p>
            <a:pPr algn="l"/>
            <a:r>
              <a:rPr lang="en-US" b="0" i="0">
                <a:solidFill>
                  <a:srgbClr val="202122"/>
                </a:solidFill>
                <a:effectLst/>
                <a:latin typeface="Arial" panose="020B0604020202020204" pitchFamily="34" charset="0"/>
              </a:rPr>
              <a:t>In principle, any semiconductor material can be used as a multiplication region:</a:t>
            </a:r>
          </a:p>
          <a:p>
            <a:pPr algn="l">
              <a:buFont typeface="Arial" panose="020B0604020202020204" pitchFamily="34" charset="0"/>
              <a:buChar char="•"/>
            </a:pPr>
            <a:r>
              <a:rPr lang="en-US" b="0" i="0">
                <a:solidFill>
                  <a:srgbClr val="202122"/>
                </a:solidFill>
                <a:effectLst/>
                <a:latin typeface="Arial" panose="020B0604020202020204" pitchFamily="34" charset="0"/>
              </a:rPr>
              <a:t>Silicon will detect in the visible and near infrared, with low multiplication noise (excess noise).</a:t>
            </a:r>
          </a:p>
          <a:p>
            <a:pPr algn="l">
              <a:buFont typeface="Arial" panose="020B0604020202020204" pitchFamily="34" charset="0"/>
              <a:buChar char="•"/>
            </a:pPr>
            <a:r>
              <a:rPr lang="en-US" b="0" i="0" u="none" strike="noStrike">
                <a:solidFill>
                  <a:srgbClr val="0B0080"/>
                </a:solidFill>
                <a:effectLst/>
                <a:latin typeface="Arial" panose="020B0604020202020204" pitchFamily="34" charset="0"/>
                <a:hlinkClick r:id="rId2" tooltip="Germanium"/>
              </a:rPr>
              <a:t>Germanium</a:t>
            </a:r>
            <a:r>
              <a:rPr lang="en-US" b="0" i="0">
                <a:solidFill>
                  <a:srgbClr val="202122"/>
                </a:solidFill>
                <a:effectLst/>
                <a:latin typeface="Arial" panose="020B0604020202020204" pitchFamily="34" charset="0"/>
              </a:rPr>
              <a:t> (Ge) will detect </a:t>
            </a:r>
            <a:r>
              <a:rPr lang="en-US" b="0" i="0" u="none" strike="noStrike">
                <a:solidFill>
                  <a:srgbClr val="0B0080"/>
                </a:solidFill>
                <a:effectLst/>
                <a:latin typeface="Arial" panose="020B0604020202020204" pitchFamily="34" charset="0"/>
                <a:hlinkClick r:id="rId3" tooltip="Infrared"/>
              </a:rPr>
              <a:t>infrared</a:t>
            </a:r>
            <a:r>
              <a:rPr lang="en-US" b="0" i="0">
                <a:solidFill>
                  <a:srgbClr val="202122"/>
                </a:solidFill>
                <a:effectLst/>
                <a:latin typeface="Arial" panose="020B0604020202020204" pitchFamily="34" charset="0"/>
              </a:rPr>
              <a:t> out to a wavelength of 1.7 µm, but has high multiplication noise.</a:t>
            </a:r>
          </a:p>
          <a:p>
            <a:pPr algn="l">
              <a:buFont typeface="Arial" panose="020B0604020202020204" pitchFamily="34" charset="0"/>
              <a:buChar char="•"/>
            </a:pPr>
            <a:r>
              <a:rPr lang="en-US" b="0" i="0" u="none" strike="noStrike">
                <a:solidFill>
                  <a:srgbClr val="0B0080"/>
                </a:solidFill>
                <a:effectLst/>
                <a:latin typeface="Arial" panose="020B0604020202020204" pitchFamily="34" charset="0"/>
                <a:hlinkClick r:id="rId4" tooltip="InGaAs"/>
              </a:rPr>
              <a:t>InGaAs</a:t>
            </a:r>
            <a:r>
              <a:rPr lang="en-US" b="0" i="0">
                <a:solidFill>
                  <a:srgbClr val="202122"/>
                </a:solidFill>
                <a:effectLst/>
                <a:latin typeface="Arial" panose="020B0604020202020204" pitchFamily="34" charset="0"/>
              </a:rPr>
              <a:t> will detect out to longer than 1.6 µm and has less multiplication noise than Ge. It is normally used as the absorption region of a </a:t>
            </a:r>
            <a:r>
              <a:rPr lang="en-US" b="0" i="0" u="none" strike="noStrike">
                <a:solidFill>
                  <a:srgbClr val="0B0080"/>
                </a:solidFill>
                <a:effectLst/>
                <a:latin typeface="Arial" panose="020B0604020202020204" pitchFamily="34" charset="0"/>
                <a:hlinkClick r:id="rId5" tooltip="Heterostructure"/>
              </a:rPr>
              <a:t>heterostructure</a:t>
            </a:r>
            <a:r>
              <a:rPr lang="en-US" b="0" i="0">
                <a:solidFill>
                  <a:srgbClr val="202122"/>
                </a:solidFill>
                <a:effectLst/>
                <a:latin typeface="Arial" panose="020B0604020202020204" pitchFamily="34" charset="0"/>
              </a:rPr>
              <a:t> diode, most typically involving </a:t>
            </a:r>
            <a:r>
              <a:rPr lang="en-US" b="0" i="0" u="none" strike="noStrike">
                <a:solidFill>
                  <a:srgbClr val="0B0080"/>
                </a:solidFill>
                <a:effectLst/>
                <a:latin typeface="Arial" panose="020B0604020202020204" pitchFamily="34" charset="0"/>
                <a:hlinkClick r:id="rId6" tooltip="Indium phosphide"/>
              </a:rPr>
              <a:t>InP</a:t>
            </a:r>
            <a:r>
              <a:rPr lang="en-US" b="0" i="0">
                <a:solidFill>
                  <a:srgbClr val="202122"/>
                </a:solidFill>
                <a:effectLst/>
                <a:latin typeface="Arial" panose="020B0604020202020204" pitchFamily="34" charset="0"/>
              </a:rPr>
              <a:t> as a substrate and as a multiplication layer.</a:t>
            </a:r>
            <a:r>
              <a:rPr lang="en-US" b="0" i="0" u="none" strike="noStrike" baseline="30000">
                <a:solidFill>
                  <a:srgbClr val="0B0080"/>
                </a:solidFill>
                <a:effectLst/>
                <a:latin typeface="Arial" panose="020B0604020202020204" pitchFamily="34" charset="0"/>
                <a:hlinkClick r:id="rId7"/>
              </a:rPr>
              <a:t>[3]</a:t>
            </a:r>
            <a:r>
              <a:rPr lang="en-US" b="0" i="0">
                <a:solidFill>
                  <a:srgbClr val="202122"/>
                </a:solidFill>
                <a:effectLst/>
                <a:latin typeface="Arial" panose="020B0604020202020204" pitchFamily="34" charset="0"/>
              </a:rPr>
              <a:t> This material system is compatible with an absorption window of roughly 0.9–1.7 µm. </a:t>
            </a:r>
            <a:r>
              <a:rPr lang="en-US" b="0" i="0" u="none" strike="noStrike">
                <a:solidFill>
                  <a:srgbClr val="0B0080"/>
                </a:solidFill>
                <a:effectLst/>
                <a:latin typeface="Arial" panose="020B0604020202020204" pitchFamily="34" charset="0"/>
                <a:hlinkClick r:id="rId8" tooltip="Indium gallium arsenide"/>
              </a:rPr>
              <a:t>InGaAs</a:t>
            </a:r>
            <a:r>
              <a:rPr lang="en-US" b="0" i="0">
                <a:solidFill>
                  <a:srgbClr val="202122"/>
                </a:solidFill>
                <a:effectLst/>
                <a:latin typeface="Arial" panose="020B0604020202020204" pitchFamily="34" charset="0"/>
              </a:rPr>
              <a:t> exhibits a high </a:t>
            </a:r>
            <a:r>
              <a:rPr lang="en-US" b="0" i="0" u="none" strike="noStrike">
                <a:solidFill>
                  <a:srgbClr val="0B0080"/>
                </a:solidFill>
                <a:effectLst/>
                <a:latin typeface="Arial" panose="020B0604020202020204" pitchFamily="34" charset="0"/>
                <a:hlinkClick r:id="rId9" tooltip="Absorption coefficient"/>
              </a:rPr>
              <a:t>absorption coefficient</a:t>
            </a:r>
            <a:r>
              <a:rPr lang="en-US" b="0" i="0">
                <a:solidFill>
                  <a:srgbClr val="202122"/>
                </a:solidFill>
                <a:effectLst/>
                <a:latin typeface="Arial" panose="020B0604020202020204" pitchFamily="34" charset="0"/>
              </a:rPr>
              <a:t> at the wavelengths appropriate to high-speed telecommunications using </a:t>
            </a:r>
            <a:r>
              <a:rPr lang="en-US" b="0" i="0" u="none" strike="noStrike">
                <a:solidFill>
                  <a:srgbClr val="0B0080"/>
                </a:solidFill>
                <a:effectLst/>
                <a:latin typeface="Arial" panose="020B0604020202020204" pitchFamily="34" charset="0"/>
                <a:hlinkClick r:id="rId10" tooltip="Optical fiber"/>
              </a:rPr>
              <a:t>optical fibers</a:t>
            </a:r>
            <a:r>
              <a:rPr lang="en-US" b="0" i="0">
                <a:solidFill>
                  <a:srgbClr val="202122"/>
                </a:solidFill>
                <a:effectLst/>
                <a:latin typeface="Arial" panose="020B0604020202020204" pitchFamily="34" charset="0"/>
              </a:rPr>
              <a:t>, so only a few micrometres of </a:t>
            </a:r>
            <a:r>
              <a:rPr lang="en-US" b="0" i="0" u="none" strike="noStrike">
                <a:solidFill>
                  <a:srgbClr val="0B0080"/>
                </a:solidFill>
                <a:effectLst/>
                <a:latin typeface="Arial" panose="020B0604020202020204" pitchFamily="34" charset="0"/>
                <a:hlinkClick r:id="rId4" tooltip="InGaAs"/>
              </a:rPr>
              <a:t>InGaAs</a:t>
            </a:r>
            <a:r>
              <a:rPr lang="en-US" b="0" i="0">
                <a:solidFill>
                  <a:srgbClr val="202122"/>
                </a:solidFill>
                <a:effectLst/>
                <a:latin typeface="Arial" panose="020B0604020202020204" pitchFamily="34" charset="0"/>
              </a:rPr>
              <a:t> are required for nearly 100% light absorption.</a:t>
            </a:r>
            <a:r>
              <a:rPr lang="en-US" b="0" i="0" u="none" strike="noStrike" baseline="30000">
                <a:solidFill>
                  <a:srgbClr val="0B0080"/>
                </a:solidFill>
                <a:effectLst/>
                <a:latin typeface="Arial" panose="020B0604020202020204" pitchFamily="34" charset="0"/>
                <a:hlinkClick r:id="rId7"/>
              </a:rPr>
              <a:t>[3]</a:t>
            </a:r>
            <a:r>
              <a:rPr lang="en-US" b="0" i="0">
                <a:solidFill>
                  <a:srgbClr val="202122"/>
                </a:solidFill>
                <a:effectLst/>
                <a:latin typeface="Arial" panose="020B0604020202020204" pitchFamily="34" charset="0"/>
              </a:rPr>
              <a:t> The excess noise factor is low enough to permit a gain-bandwidth product in excess of 100 GHz for a simple InP/InGaAs system,</a:t>
            </a:r>
            <a:r>
              <a:rPr lang="en-US" b="0" i="0" u="none" strike="noStrike" baseline="30000">
                <a:solidFill>
                  <a:srgbClr val="0B0080"/>
                </a:solidFill>
                <a:effectLst/>
                <a:latin typeface="Arial" panose="020B0604020202020204" pitchFamily="34" charset="0"/>
                <a:hlinkClick r:id="rId11"/>
              </a:rPr>
              <a:t>[4]</a:t>
            </a:r>
            <a:r>
              <a:rPr lang="en-US" b="0" i="0">
                <a:solidFill>
                  <a:srgbClr val="202122"/>
                </a:solidFill>
                <a:effectLst/>
                <a:latin typeface="Arial" panose="020B0604020202020204" pitchFamily="34" charset="0"/>
              </a:rPr>
              <a:t> and up to 400 GHz for InGaAs on silicon.</a:t>
            </a:r>
            <a:r>
              <a:rPr lang="en-US" b="0" i="0" u="none" strike="noStrike" baseline="30000">
                <a:solidFill>
                  <a:srgbClr val="0B0080"/>
                </a:solidFill>
                <a:effectLst/>
                <a:latin typeface="Arial" panose="020B0604020202020204" pitchFamily="34" charset="0"/>
                <a:hlinkClick r:id="rId12"/>
              </a:rPr>
              <a:t>[5]</a:t>
            </a:r>
            <a:r>
              <a:rPr lang="en-US" b="0" i="0">
                <a:solidFill>
                  <a:srgbClr val="202122"/>
                </a:solidFill>
                <a:effectLst/>
                <a:latin typeface="Arial" panose="020B0604020202020204" pitchFamily="34" charset="0"/>
              </a:rPr>
              <a:t> Therefore, high-speed operation is possible: commercial devices are available to speeds of at least 10 Gbit/s.</a:t>
            </a:r>
            <a:r>
              <a:rPr lang="en-US" b="0" i="0" u="none" strike="noStrike" baseline="30000">
                <a:solidFill>
                  <a:srgbClr val="0B0080"/>
                </a:solidFill>
                <a:effectLst/>
                <a:latin typeface="Arial" panose="020B0604020202020204" pitchFamily="34" charset="0"/>
                <a:hlinkClick r:id="rId13"/>
              </a:rPr>
              <a:t>[6]</a:t>
            </a:r>
            <a:endParaRPr lang="en-US" b="0" i="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a:solidFill>
                  <a:srgbClr val="0B0080"/>
                </a:solidFill>
                <a:effectLst/>
                <a:latin typeface="Arial" panose="020B0604020202020204" pitchFamily="34" charset="0"/>
                <a:hlinkClick r:id="rId14" tooltip="Gallium nitride"/>
              </a:rPr>
              <a:t>Gallium-nitride</a:t>
            </a:r>
            <a:r>
              <a:rPr lang="en-US" b="0" i="0">
                <a:solidFill>
                  <a:srgbClr val="202122"/>
                </a:solidFill>
                <a:effectLst/>
                <a:latin typeface="Arial" panose="020B0604020202020204" pitchFamily="34" charset="0"/>
              </a:rPr>
              <a:t>–based diodes have been used for operation with </a:t>
            </a:r>
            <a:r>
              <a:rPr lang="en-US" b="0" i="0" u="none" strike="noStrike">
                <a:solidFill>
                  <a:srgbClr val="0B0080"/>
                </a:solidFill>
                <a:effectLst/>
                <a:latin typeface="Arial" panose="020B0604020202020204" pitchFamily="34" charset="0"/>
                <a:hlinkClick r:id="rId15" tooltip="Ultraviolet"/>
              </a:rPr>
              <a:t>ultraviolet</a:t>
            </a:r>
            <a:r>
              <a:rPr lang="en-US" b="0" i="0">
                <a:solidFill>
                  <a:srgbClr val="202122"/>
                </a:solidFill>
                <a:effectLst/>
                <a:latin typeface="Arial" panose="020B0604020202020204" pitchFamily="34" charset="0"/>
              </a:rPr>
              <a:t> light.</a:t>
            </a:r>
          </a:p>
          <a:p>
            <a:pPr algn="l">
              <a:buFont typeface="Arial" panose="020B0604020202020204" pitchFamily="34" charset="0"/>
              <a:buChar char="•"/>
            </a:pPr>
            <a:r>
              <a:rPr lang="en-US" b="0" i="0" u="none" strike="noStrike">
                <a:solidFill>
                  <a:srgbClr val="0B0080"/>
                </a:solidFill>
                <a:effectLst/>
                <a:latin typeface="Arial" panose="020B0604020202020204" pitchFamily="34" charset="0"/>
                <a:hlinkClick r:id="rId16" tooltip="HgCdTe"/>
              </a:rPr>
              <a:t>HgCdTe</a:t>
            </a:r>
            <a:r>
              <a:rPr lang="en-US" b="0" i="0">
                <a:solidFill>
                  <a:srgbClr val="202122"/>
                </a:solidFill>
                <a:effectLst/>
                <a:latin typeface="Arial" panose="020B0604020202020204" pitchFamily="34" charset="0"/>
              </a:rPr>
              <a:t>-based diodes operate in the infrared, typically at wavelengths up to about 14 µm, but require cooling to reduce dark currents. Very low excess noise can be achieved in this material system.</a:t>
            </a:r>
          </a:p>
        </p:txBody>
      </p:sp>
    </p:spTree>
    <p:extLst>
      <p:ext uri="{BB962C8B-B14F-4D97-AF65-F5344CB8AC3E}">
        <p14:creationId xmlns:p14="http://schemas.microsoft.com/office/powerpoint/2010/main" val="94123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A054-2E2A-429C-8F1D-E0F87BEE923E}"/>
              </a:ext>
            </a:extLst>
          </p:cNvPr>
          <p:cNvSpPr>
            <a:spLocks noGrp="1"/>
          </p:cNvSpPr>
          <p:nvPr>
            <p:ph type="title"/>
          </p:nvPr>
        </p:nvSpPr>
        <p:spPr/>
        <p:txBody>
          <a:bodyPr/>
          <a:lstStyle/>
          <a:p>
            <a:r>
              <a:rPr lang="en-IN" dirty="0"/>
              <a:t>              circuit condition</a:t>
            </a:r>
          </a:p>
        </p:txBody>
      </p:sp>
      <p:sp>
        <p:nvSpPr>
          <p:cNvPr id="3" name="Content Placeholder 2">
            <a:extLst>
              <a:ext uri="{FF2B5EF4-FFF2-40B4-BE49-F238E27FC236}">
                <a16:creationId xmlns:a16="http://schemas.microsoft.com/office/drawing/2014/main" id="{F32D73F8-826D-4E31-B306-DA8057AE6932}"/>
              </a:ext>
            </a:extLst>
          </p:cNvPr>
          <p:cNvSpPr>
            <a:spLocks noGrp="1"/>
          </p:cNvSpPr>
          <p:nvPr>
            <p:ph idx="1"/>
          </p:nvPr>
        </p:nvSpPr>
        <p:spPr/>
        <p:txBody>
          <a:bodyPr>
            <a:normAutofit lnSpcReduction="10000"/>
          </a:bodyPr>
          <a:lstStyle/>
          <a:p>
            <a:pPr algn="l" fontAlgn="base"/>
            <a:r>
              <a:rPr lang="en-US" b="1" i="0">
                <a:solidFill>
                  <a:srgbClr val="333333"/>
                </a:solidFill>
                <a:effectLst/>
                <a:latin typeface="Open Sans" panose="020B0606030504020204" pitchFamily="34" charset="0"/>
              </a:rPr>
              <a:t>Avalanche photodiode circuit conditions</a:t>
            </a:r>
          </a:p>
          <a:p>
            <a:pPr algn="just" fontAlgn="base"/>
            <a:r>
              <a:rPr lang="en-US" b="0" i="0">
                <a:solidFill>
                  <a:srgbClr val="333333"/>
                </a:solidFill>
                <a:effectLst/>
                <a:latin typeface="Open Sans" panose="020B0606030504020204" pitchFamily="34" charset="0"/>
              </a:rPr>
              <a:t>Avalanche photodiodes require a high reverse bias for their operation. For silicon, this will typically be between 100 and 200 volts. With this level of reverse bias they see a current gain effect of around 100 as a result of the avalanche effect.</a:t>
            </a:r>
          </a:p>
          <a:p>
            <a:pPr algn="just" fontAlgn="base"/>
            <a:r>
              <a:rPr lang="en-US" b="0" i="0">
                <a:solidFill>
                  <a:srgbClr val="333333"/>
                </a:solidFill>
                <a:effectLst/>
                <a:latin typeface="Open Sans" panose="020B0606030504020204" pitchFamily="34" charset="0"/>
              </a:rPr>
              <a:t>Some diodes that utilise specialised manufacturing processes enable much higher bias voltages of up to 1500 volts. As it is found that the gain levels increase when higher voltages are applied, the gain of these avalanche diodes can rise to the order of 1000. This can provide a distinct advantage where sensitivity is of paramount importance, but this is obviously at the expense of all the additional circuitry and safety features needed for the very high voltages.</a:t>
            </a:r>
          </a:p>
        </p:txBody>
      </p:sp>
    </p:spTree>
    <p:extLst>
      <p:ext uri="{BB962C8B-B14F-4D97-AF65-F5344CB8AC3E}">
        <p14:creationId xmlns:p14="http://schemas.microsoft.com/office/powerpoint/2010/main" val="420387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A3E3-73A5-4B95-AB86-E991B7BDE52C}"/>
              </a:ext>
            </a:extLst>
          </p:cNvPr>
          <p:cNvSpPr>
            <a:spLocks noGrp="1"/>
          </p:cNvSpPr>
          <p:nvPr>
            <p:ph type="title"/>
          </p:nvPr>
        </p:nvSpPr>
        <p:spPr/>
        <p:txBody>
          <a:bodyPr/>
          <a:lstStyle/>
          <a:p>
            <a:r>
              <a:rPr lang="en-IN" dirty="0"/>
              <a:t>                disadvantage of </a:t>
            </a:r>
            <a:r>
              <a:rPr lang="en-IN" dirty="0" err="1"/>
              <a:t>apd</a:t>
            </a:r>
            <a:endParaRPr lang="en-IN" dirty="0"/>
          </a:p>
        </p:txBody>
      </p:sp>
      <p:sp>
        <p:nvSpPr>
          <p:cNvPr id="3" name="Content Placeholder 2">
            <a:extLst>
              <a:ext uri="{FF2B5EF4-FFF2-40B4-BE49-F238E27FC236}">
                <a16:creationId xmlns:a16="http://schemas.microsoft.com/office/drawing/2014/main" id="{BFDDB83E-CDCC-4A2F-8F48-BC5E3674AE5B}"/>
              </a:ext>
            </a:extLst>
          </p:cNvPr>
          <p:cNvSpPr>
            <a:spLocks noGrp="1"/>
          </p:cNvSpPr>
          <p:nvPr>
            <p:ph idx="1"/>
          </p:nvPr>
        </p:nvSpPr>
        <p:spPr/>
        <p:txBody>
          <a:bodyPr/>
          <a:lstStyle/>
          <a:p>
            <a:pPr algn="just" fontAlgn="base"/>
            <a:r>
              <a:rPr lang="en-US" b="1" i="0">
                <a:solidFill>
                  <a:srgbClr val="333333"/>
                </a:solidFill>
                <a:effectLst/>
                <a:latin typeface="Open Sans" panose="020B0606030504020204" pitchFamily="34" charset="0"/>
              </a:rPr>
              <a:t>Avalanche photodiode disadvantages:</a:t>
            </a:r>
            <a:endParaRPr lang="en-US" b="0" i="0">
              <a:solidFill>
                <a:srgbClr val="333333"/>
              </a:solidFill>
              <a:effectLst/>
              <a:latin typeface="Open Sans" panose="020B0606030504020204" pitchFamily="34" charset="0"/>
            </a:endParaRPr>
          </a:p>
          <a:p>
            <a:pPr algn="just" fontAlgn="base">
              <a:buFont typeface="Arial" panose="020B0604020202020204" pitchFamily="34" charset="0"/>
              <a:buChar char="•"/>
            </a:pPr>
            <a:r>
              <a:rPr lang="en-US" b="0" i="0">
                <a:solidFill>
                  <a:srgbClr val="333333"/>
                </a:solidFill>
                <a:effectLst/>
                <a:latin typeface="Open Sans" panose="020B0606030504020204" pitchFamily="34" charset="0"/>
              </a:rPr>
              <a:t>Much higher operating voltage may be required.</a:t>
            </a:r>
          </a:p>
          <a:p>
            <a:pPr algn="just" fontAlgn="base">
              <a:buFont typeface="Arial" panose="020B0604020202020204" pitchFamily="34" charset="0"/>
              <a:buChar char="•"/>
            </a:pPr>
            <a:r>
              <a:rPr lang="en-US" b="0" i="0">
                <a:solidFill>
                  <a:srgbClr val="333333"/>
                </a:solidFill>
                <a:effectLst/>
                <a:latin typeface="Open Sans" panose="020B0606030504020204" pitchFamily="34" charset="0"/>
              </a:rPr>
              <a:t>Avalanche photodiode produces a much higher level of noise than a PN photodiode</a:t>
            </a:r>
          </a:p>
          <a:p>
            <a:pPr algn="just" fontAlgn="base">
              <a:buFont typeface="Arial" panose="020B0604020202020204" pitchFamily="34" charset="0"/>
              <a:buChar char="•"/>
            </a:pPr>
            <a:r>
              <a:rPr lang="en-US" b="0" i="0">
                <a:solidFill>
                  <a:srgbClr val="333333"/>
                </a:solidFill>
                <a:effectLst/>
                <a:latin typeface="Open Sans" panose="020B0606030504020204" pitchFamily="34" charset="0"/>
              </a:rPr>
              <a:t>Avalanche process means that the output is not linear</a:t>
            </a:r>
          </a:p>
        </p:txBody>
      </p:sp>
    </p:spTree>
    <p:extLst>
      <p:ext uri="{BB962C8B-B14F-4D97-AF65-F5344CB8AC3E}">
        <p14:creationId xmlns:p14="http://schemas.microsoft.com/office/powerpoint/2010/main" val="383936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80C2-8CE9-4380-B9F2-26BC6811D543}"/>
              </a:ext>
            </a:extLst>
          </p:cNvPr>
          <p:cNvSpPr>
            <a:spLocks noGrp="1"/>
          </p:cNvSpPr>
          <p:nvPr>
            <p:ph type="title"/>
          </p:nvPr>
        </p:nvSpPr>
        <p:spPr/>
        <p:txBody>
          <a:bodyPr/>
          <a:lstStyle/>
          <a:p>
            <a:r>
              <a:rPr lang="en-IN" dirty="0"/>
              <a:t>       intensity of </a:t>
            </a:r>
            <a:r>
              <a:rPr lang="en-IN" dirty="0" err="1"/>
              <a:t>apd</a:t>
            </a:r>
            <a:endParaRPr lang="en-IN" dirty="0"/>
          </a:p>
        </p:txBody>
      </p:sp>
      <p:pic>
        <p:nvPicPr>
          <p:cNvPr id="5" name="Picture 4">
            <a:extLst>
              <a:ext uri="{FF2B5EF4-FFF2-40B4-BE49-F238E27FC236}">
                <a16:creationId xmlns:a16="http://schemas.microsoft.com/office/drawing/2014/main" id="{C9119FC3-4BEC-40A5-88E2-8F7E1B7FF6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9800" y="1971564"/>
            <a:ext cx="8096250" cy="5101209"/>
          </a:xfrm>
          <a:prstGeom prst="rect">
            <a:avLst/>
          </a:prstGeom>
        </p:spPr>
      </p:pic>
      <p:sp>
        <p:nvSpPr>
          <p:cNvPr id="6" name="TextBox 5">
            <a:extLst>
              <a:ext uri="{FF2B5EF4-FFF2-40B4-BE49-F238E27FC236}">
                <a16:creationId xmlns:a16="http://schemas.microsoft.com/office/drawing/2014/main" id="{2DABFAE1-2B2A-4A79-ACDF-5C28913E6BA2}"/>
              </a:ext>
            </a:extLst>
          </p:cNvPr>
          <p:cNvSpPr txBox="1"/>
          <p:nvPr/>
        </p:nvSpPr>
        <p:spPr>
          <a:xfrm>
            <a:off x="2209800" y="5686425"/>
            <a:ext cx="8096250" cy="230832"/>
          </a:xfrm>
          <a:prstGeom prst="rect">
            <a:avLst/>
          </a:prstGeom>
          <a:noFill/>
        </p:spPr>
        <p:txBody>
          <a:bodyPr wrap="square" rtlCol="0">
            <a:spAutoFit/>
          </a:bodyPr>
          <a:lstStyle/>
          <a:p>
            <a:r>
              <a:rPr lang="en-IN" sz="900">
                <a:hlinkClick r:id="rId3" tooltip="https://clinmedjournals.org/articles/jfmdp/journal-of-family-medicine-and-disease-prevention-jfmdp-3-051.php"/>
              </a:rPr>
              <a:t>This Photo</a:t>
            </a:r>
            <a:r>
              <a:rPr lang="en-IN" sz="900"/>
              <a:t> by Unknown Author is licensed under </a:t>
            </a:r>
            <a:r>
              <a:rPr lang="en-IN" sz="900">
                <a:hlinkClick r:id="rId4" tooltip="https://creativecommons.org/licenses/by/3.0/"/>
              </a:rPr>
              <a:t>CC BY</a:t>
            </a:r>
            <a:endParaRPr lang="en-IN" sz="900"/>
          </a:p>
        </p:txBody>
      </p:sp>
    </p:spTree>
    <p:extLst>
      <p:ext uri="{BB962C8B-B14F-4D97-AF65-F5344CB8AC3E}">
        <p14:creationId xmlns:p14="http://schemas.microsoft.com/office/powerpoint/2010/main" val="47762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9694-A1EF-4A61-A9B6-F1C80EB8D572}"/>
              </a:ext>
            </a:extLst>
          </p:cNvPr>
          <p:cNvSpPr>
            <a:spLocks noGrp="1"/>
          </p:cNvSpPr>
          <p:nvPr>
            <p:ph type="title"/>
          </p:nvPr>
        </p:nvSpPr>
        <p:spPr/>
        <p:txBody>
          <a:bodyPr/>
          <a:lstStyle/>
          <a:p>
            <a:r>
              <a:rPr lang="en-IN" dirty="0"/>
              <a:t>                             JFET</a:t>
            </a:r>
          </a:p>
        </p:txBody>
      </p:sp>
      <p:sp>
        <p:nvSpPr>
          <p:cNvPr id="3" name="Content Placeholder 2">
            <a:extLst>
              <a:ext uri="{FF2B5EF4-FFF2-40B4-BE49-F238E27FC236}">
                <a16:creationId xmlns:a16="http://schemas.microsoft.com/office/drawing/2014/main" id="{DC751E91-2017-448D-A386-73ECC978106D}"/>
              </a:ext>
            </a:extLst>
          </p:cNvPr>
          <p:cNvSpPr>
            <a:spLocks noGrp="1"/>
          </p:cNvSpPr>
          <p:nvPr>
            <p:ph idx="1"/>
          </p:nvPr>
        </p:nvSpPr>
        <p:spPr/>
        <p:txBody>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junction gate field-effect transistor</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JFET</a:t>
            </a:r>
            <a:r>
              <a:rPr lang="en-US" b="0" i="0" dirty="0">
                <a:solidFill>
                  <a:srgbClr val="202122"/>
                </a:solidFill>
                <a:effectLst/>
                <a:latin typeface="Arial" panose="020B0604020202020204" pitchFamily="34" charset="0"/>
              </a:rPr>
              <a:t>) is one of the simplest types of </a:t>
            </a:r>
            <a:r>
              <a:rPr lang="en-US" b="0" i="0" u="none" strike="noStrike" dirty="0">
                <a:solidFill>
                  <a:srgbClr val="0B0080"/>
                </a:solidFill>
                <a:effectLst/>
                <a:latin typeface="Arial" panose="020B0604020202020204" pitchFamily="34" charset="0"/>
                <a:hlinkClick r:id="rId2" tooltip="Field-effect transistor"/>
              </a:rPr>
              <a:t>field-effect transistor</a:t>
            </a:r>
            <a:r>
              <a:rPr lang="en-US" b="0" i="0" dirty="0">
                <a:solidFill>
                  <a:srgbClr val="202122"/>
                </a:solidFill>
                <a:effectLst/>
                <a:latin typeface="Arial" panose="020B0604020202020204" pitchFamily="34" charset="0"/>
              </a:rPr>
              <a:t>.</a:t>
            </a:r>
            <a:r>
              <a:rPr lang="en-US" b="0" i="0" u="none" strike="noStrike" baseline="30000" dirty="0">
                <a:solidFill>
                  <a:srgbClr val="0B0080"/>
                </a:solidFill>
                <a:effectLst/>
                <a:latin typeface="Arial" panose="020B0604020202020204" pitchFamily="34" charset="0"/>
                <a:hlinkClick r:id="rId3"/>
              </a:rPr>
              <a:t>[1]</a:t>
            </a:r>
            <a:r>
              <a:rPr lang="en-US" b="0" i="0" dirty="0">
                <a:solidFill>
                  <a:srgbClr val="202122"/>
                </a:solidFill>
                <a:effectLst/>
                <a:latin typeface="Arial" panose="020B0604020202020204" pitchFamily="34" charset="0"/>
              </a:rPr>
              <a:t> JFETs are three-terminal </a:t>
            </a:r>
            <a:r>
              <a:rPr lang="en-US" b="0" i="0" u="none" strike="noStrike" dirty="0">
                <a:solidFill>
                  <a:srgbClr val="0B0080"/>
                </a:solidFill>
                <a:effectLst/>
                <a:latin typeface="Arial" panose="020B0604020202020204" pitchFamily="34" charset="0"/>
                <a:hlinkClick r:id="rId4" tooltip="Semiconductor"/>
              </a:rPr>
              <a:t>semiconductor</a:t>
            </a:r>
            <a:r>
              <a:rPr lang="en-US" b="0" i="0" dirty="0">
                <a:solidFill>
                  <a:srgbClr val="202122"/>
                </a:solidFill>
                <a:effectLst/>
                <a:latin typeface="Arial" panose="020B0604020202020204" pitchFamily="34" charset="0"/>
              </a:rPr>
              <a:t> devices that can be used as </a:t>
            </a:r>
            <a:r>
              <a:rPr lang="en-US" b="0" i="0" u="none" strike="noStrike" dirty="0">
                <a:solidFill>
                  <a:srgbClr val="0B0080"/>
                </a:solidFill>
                <a:effectLst/>
                <a:latin typeface="Arial" panose="020B0604020202020204" pitchFamily="34" charset="0"/>
                <a:hlinkClick r:id="rId5" tooltip="Electronics"/>
              </a:rPr>
              <a:t>electronically</a:t>
            </a:r>
            <a:r>
              <a:rPr lang="en-US" b="0" i="0" dirty="0">
                <a:solidFill>
                  <a:srgbClr val="202122"/>
                </a:solidFill>
                <a:effectLst/>
                <a:latin typeface="Arial" panose="020B0604020202020204" pitchFamily="34" charset="0"/>
              </a:rPr>
              <a:t>-controlled </a:t>
            </a:r>
            <a:r>
              <a:rPr lang="en-US" b="0" i="0" u="none" strike="noStrike" dirty="0">
                <a:solidFill>
                  <a:srgbClr val="0B0080"/>
                </a:solidFill>
                <a:effectLst/>
                <a:latin typeface="Arial" panose="020B0604020202020204" pitchFamily="34" charset="0"/>
                <a:hlinkClick r:id="rId6" tooltip="Switch"/>
              </a:rPr>
              <a:t>switches</a:t>
            </a:r>
            <a:r>
              <a:rPr lang="en-US" b="0" i="0" dirty="0">
                <a:solidFill>
                  <a:srgbClr val="202122"/>
                </a:solidFill>
                <a:effectLst/>
                <a:latin typeface="Arial" panose="020B0604020202020204" pitchFamily="34" charset="0"/>
              </a:rPr>
              <a:t>, amplifiers, or The </a:t>
            </a:r>
            <a:r>
              <a:rPr lang="en-US" b="1" i="0" dirty="0">
                <a:solidFill>
                  <a:srgbClr val="202122"/>
                </a:solidFill>
                <a:effectLst/>
                <a:latin typeface="Arial" panose="020B0604020202020204" pitchFamily="34" charset="0"/>
              </a:rPr>
              <a:t>field-effect transistor</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FET</a:t>
            </a:r>
            <a:r>
              <a:rPr lang="en-US" b="0" i="0" dirty="0">
                <a:solidFill>
                  <a:srgbClr val="202122"/>
                </a:solidFill>
                <a:effectLst/>
                <a:latin typeface="Arial" panose="020B0604020202020204" pitchFamily="34" charset="0"/>
              </a:rPr>
              <a:t>) is a type of </a:t>
            </a:r>
            <a:r>
              <a:rPr lang="en-US" b="0" i="0" u="none" strike="noStrike" dirty="0">
                <a:solidFill>
                  <a:srgbClr val="0B0080"/>
                </a:solidFill>
                <a:effectLst/>
                <a:latin typeface="Arial" panose="020B0604020202020204" pitchFamily="34" charset="0"/>
                <a:hlinkClick r:id="rId7" tooltip="Transistor"/>
              </a:rPr>
              <a:t>transistor</a:t>
            </a:r>
            <a:r>
              <a:rPr lang="en-US" b="0" i="0" dirty="0">
                <a:solidFill>
                  <a:srgbClr val="202122"/>
                </a:solidFill>
                <a:effectLst/>
                <a:latin typeface="Arial" panose="020B0604020202020204" pitchFamily="34" charset="0"/>
              </a:rPr>
              <a:t> which uses an </a:t>
            </a:r>
            <a:r>
              <a:rPr lang="en-US" b="0" i="0" u="none" strike="noStrike" dirty="0">
                <a:solidFill>
                  <a:srgbClr val="0B0080"/>
                </a:solidFill>
                <a:effectLst/>
                <a:latin typeface="Arial" panose="020B0604020202020204" pitchFamily="34" charset="0"/>
                <a:hlinkClick r:id="rId8" tooltip="Electric field"/>
              </a:rPr>
              <a:t>electric field</a:t>
            </a:r>
            <a:r>
              <a:rPr lang="en-US" b="0" i="0" dirty="0">
                <a:solidFill>
                  <a:srgbClr val="202122"/>
                </a:solidFill>
                <a:effectLst/>
                <a:latin typeface="Arial" panose="020B0604020202020204" pitchFamily="34" charset="0"/>
              </a:rPr>
              <a:t> to control the flow of </a:t>
            </a:r>
            <a:r>
              <a:rPr lang="en-US" b="0" i="0" u="none" strike="noStrike" dirty="0">
                <a:solidFill>
                  <a:srgbClr val="0B0080"/>
                </a:solidFill>
                <a:effectLst/>
                <a:latin typeface="Arial" panose="020B0604020202020204" pitchFamily="34" charset="0"/>
                <a:hlinkClick r:id="rId9" tooltip="Electric current"/>
              </a:rPr>
              <a:t>current</a:t>
            </a:r>
            <a:r>
              <a:rPr lang="en-US" b="0" i="0" dirty="0">
                <a:solidFill>
                  <a:srgbClr val="202122"/>
                </a:solidFill>
                <a:effectLst/>
                <a:latin typeface="Arial" panose="020B0604020202020204" pitchFamily="34" charset="0"/>
              </a:rPr>
              <a:t>. FETs are devices with three terminals: </a:t>
            </a:r>
            <a:r>
              <a:rPr lang="en-US" b="0" i="1" dirty="0">
                <a:solidFill>
                  <a:srgbClr val="202122"/>
                </a:solidFill>
                <a:effectLst/>
                <a:latin typeface="Arial" panose="020B0604020202020204" pitchFamily="34" charset="0"/>
              </a:rPr>
              <a:t>source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gate</a:t>
            </a:r>
            <a:r>
              <a:rPr lang="en-US" b="0" i="0" dirty="0">
                <a:solidFill>
                  <a:srgbClr val="202122"/>
                </a:solidFill>
                <a:effectLst/>
                <a:latin typeface="Arial" panose="020B0604020202020204" pitchFamily="34" charset="0"/>
              </a:rPr>
              <a:t>, and </a:t>
            </a:r>
            <a:r>
              <a:rPr lang="en-US" b="0" i="1" dirty="0">
                <a:solidFill>
                  <a:srgbClr val="202122"/>
                </a:solidFill>
                <a:effectLst/>
                <a:latin typeface="Arial" panose="020B0604020202020204" pitchFamily="34" charset="0"/>
              </a:rPr>
              <a:t>drain</a:t>
            </a:r>
            <a:r>
              <a:rPr lang="en-US" b="0" i="0" dirty="0">
                <a:solidFill>
                  <a:srgbClr val="202122"/>
                </a:solidFill>
                <a:effectLst/>
                <a:latin typeface="Arial" panose="020B0604020202020204" pitchFamily="34" charset="0"/>
              </a:rPr>
              <a:t>. FETs control the flow of current by the application of a voltage to the gate, which in turn alters the </a:t>
            </a:r>
            <a:r>
              <a:rPr lang="en-US" b="0" i="0" u="none" strike="noStrike" dirty="0">
                <a:solidFill>
                  <a:srgbClr val="0B0080"/>
                </a:solidFill>
                <a:effectLst/>
                <a:latin typeface="Arial" panose="020B0604020202020204" pitchFamily="34" charset="0"/>
                <a:hlinkClick r:id="rId10" tooltip="Electrical resistivity and conductivity"/>
              </a:rPr>
              <a:t>conductivity</a:t>
            </a:r>
            <a:r>
              <a:rPr lang="en-US" b="0" i="0" dirty="0">
                <a:solidFill>
                  <a:srgbClr val="202122"/>
                </a:solidFill>
                <a:effectLst/>
                <a:latin typeface="Arial" panose="020B0604020202020204" pitchFamily="34" charset="0"/>
              </a:rPr>
              <a:t> between the drain and source..</a:t>
            </a:r>
            <a:endParaRPr lang="en-IN" dirty="0"/>
          </a:p>
        </p:txBody>
      </p:sp>
    </p:spTree>
    <p:extLst>
      <p:ext uri="{BB962C8B-B14F-4D97-AF65-F5344CB8AC3E}">
        <p14:creationId xmlns:p14="http://schemas.microsoft.com/office/powerpoint/2010/main" val="102141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06EC-B2D2-4BC8-8039-B6D918B6A9B3}"/>
              </a:ext>
            </a:extLst>
          </p:cNvPr>
          <p:cNvSpPr>
            <a:spLocks noGrp="1"/>
          </p:cNvSpPr>
          <p:nvPr>
            <p:ph type="title"/>
          </p:nvPr>
        </p:nvSpPr>
        <p:spPr>
          <a:xfrm>
            <a:off x="1781174" y="585216"/>
            <a:ext cx="9648825" cy="1499616"/>
          </a:xfrm>
        </p:spPr>
        <p:txBody>
          <a:bodyPr/>
          <a:lstStyle/>
          <a:p>
            <a:r>
              <a:rPr lang="en-IN" dirty="0"/>
              <a:t>FIELD EFFECT TRANSISTOR</a:t>
            </a:r>
          </a:p>
        </p:txBody>
      </p:sp>
      <p:pic>
        <p:nvPicPr>
          <p:cNvPr id="1026" name="Picture 2">
            <a:extLst>
              <a:ext uri="{FF2B5EF4-FFF2-40B4-BE49-F238E27FC236}">
                <a16:creationId xmlns:a16="http://schemas.microsoft.com/office/drawing/2014/main" id="{AB973F4B-3517-4942-935F-3502CE65D4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974" y="2276475"/>
            <a:ext cx="73437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DDF9-2D08-4F4D-98ED-61CC4782D52C}"/>
              </a:ext>
            </a:extLst>
          </p:cNvPr>
          <p:cNvSpPr>
            <a:spLocks noGrp="1"/>
          </p:cNvSpPr>
          <p:nvPr>
            <p:ph type="title"/>
          </p:nvPr>
        </p:nvSpPr>
        <p:spPr/>
        <p:txBody>
          <a:bodyPr/>
          <a:lstStyle/>
          <a:p>
            <a:r>
              <a:rPr lang="en-IN" dirty="0"/>
              <a:t>                               </a:t>
            </a:r>
            <a:r>
              <a:rPr lang="en-IN" dirty="0" err="1"/>
              <a:t>jfet</a:t>
            </a:r>
            <a:endParaRPr lang="en-IN" dirty="0"/>
          </a:p>
        </p:txBody>
      </p:sp>
      <p:pic>
        <p:nvPicPr>
          <p:cNvPr id="2050" name="Picture 2">
            <a:extLst>
              <a:ext uri="{FF2B5EF4-FFF2-40B4-BE49-F238E27FC236}">
                <a16:creationId xmlns:a16="http://schemas.microsoft.com/office/drawing/2014/main" id="{E0E18CFE-9B73-440D-84CD-EC97990807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3100" y="1743075"/>
            <a:ext cx="8248650" cy="461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0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0BBC-B5E0-44A5-B174-FA740E11817B}"/>
              </a:ext>
            </a:extLst>
          </p:cNvPr>
          <p:cNvSpPr>
            <a:spLocks noGrp="1"/>
          </p:cNvSpPr>
          <p:nvPr>
            <p:ph type="title"/>
          </p:nvPr>
        </p:nvSpPr>
        <p:spPr/>
        <p:txBody>
          <a:bodyPr/>
          <a:lstStyle/>
          <a:p>
            <a:r>
              <a:rPr lang="en-IN" dirty="0"/>
              <a:t>                       FET</a:t>
            </a:r>
          </a:p>
        </p:txBody>
      </p:sp>
      <p:pic>
        <p:nvPicPr>
          <p:cNvPr id="3" name="Picture 2">
            <a:extLst>
              <a:ext uri="{FF2B5EF4-FFF2-40B4-BE49-F238E27FC236}">
                <a16:creationId xmlns:a16="http://schemas.microsoft.com/office/drawing/2014/main" id="{AFABD8FB-F2D1-43F0-B92F-494000F0E7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1868" y="1861738"/>
            <a:ext cx="7484591" cy="4828930"/>
          </a:xfrm>
          <a:prstGeom prst="rect">
            <a:avLst/>
          </a:prstGeom>
        </p:spPr>
      </p:pic>
    </p:spTree>
    <p:extLst>
      <p:ext uri="{BB962C8B-B14F-4D97-AF65-F5344CB8AC3E}">
        <p14:creationId xmlns:p14="http://schemas.microsoft.com/office/powerpoint/2010/main" val="161890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1D52-B447-4EBD-B4EE-6FF55AFD231A}"/>
              </a:ext>
            </a:extLst>
          </p:cNvPr>
          <p:cNvSpPr>
            <a:spLocks noGrp="1"/>
          </p:cNvSpPr>
          <p:nvPr>
            <p:ph type="title"/>
          </p:nvPr>
        </p:nvSpPr>
        <p:spPr/>
        <p:txBody>
          <a:bodyPr/>
          <a:lstStyle/>
          <a:p>
            <a:r>
              <a:rPr lang="en-IN" dirty="0"/>
              <a:t>                     INVENTION OF JFET   </a:t>
            </a:r>
          </a:p>
        </p:txBody>
      </p:sp>
      <p:sp>
        <p:nvSpPr>
          <p:cNvPr id="3" name="Content Placeholder 2">
            <a:extLst>
              <a:ext uri="{FF2B5EF4-FFF2-40B4-BE49-F238E27FC236}">
                <a16:creationId xmlns:a16="http://schemas.microsoft.com/office/drawing/2014/main" id="{E16C1F4D-9D72-42A7-93FA-62C39C3D20D0}"/>
              </a:ext>
            </a:extLst>
          </p:cNvPr>
          <p:cNvSpPr>
            <a:spLocks noGrp="1"/>
          </p:cNvSpPr>
          <p:nvPr>
            <p:ph idx="1"/>
          </p:nvPr>
        </p:nvSpPr>
        <p:spPr/>
        <p:txBody>
          <a:bodyPr>
            <a:normAutofit fontScale="92500"/>
          </a:bodyPr>
          <a:lstStyle/>
          <a:p>
            <a:pPr algn="l"/>
            <a:r>
              <a:rPr lang="en-US" b="0" i="0">
                <a:solidFill>
                  <a:srgbClr val="202122"/>
                </a:solidFill>
                <a:effectLst/>
                <a:latin typeface="Arial" panose="020B0604020202020204" pitchFamily="34" charset="0"/>
              </a:rPr>
              <a:t>A succession of FET-like devices was patented by </a:t>
            </a:r>
            <a:r>
              <a:rPr lang="en-US" b="0" i="0" u="none" strike="noStrike">
                <a:solidFill>
                  <a:srgbClr val="0B0080"/>
                </a:solidFill>
                <a:effectLst/>
                <a:latin typeface="Arial" panose="020B0604020202020204" pitchFamily="34" charset="0"/>
                <a:hlinkClick r:id="rId2" tooltip="Julius Edgar Lilienfeld"/>
              </a:rPr>
              <a:t>Julius Lilienfeld</a:t>
            </a:r>
            <a:r>
              <a:rPr lang="en-US" b="0" i="0">
                <a:solidFill>
                  <a:srgbClr val="202122"/>
                </a:solidFill>
                <a:effectLst/>
                <a:latin typeface="Arial" panose="020B0604020202020204" pitchFamily="34" charset="0"/>
              </a:rPr>
              <a:t> in the 1920s and 1930s. However, materials science and fabrication technology would require decades of advances before FETs could actually be manufactured.</a:t>
            </a:r>
          </a:p>
          <a:p>
            <a:pPr algn="l"/>
            <a:r>
              <a:rPr lang="en-US" b="0" i="0">
                <a:solidFill>
                  <a:srgbClr val="202122"/>
                </a:solidFill>
                <a:effectLst/>
                <a:latin typeface="Arial" panose="020B0604020202020204" pitchFamily="34" charset="0"/>
              </a:rPr>
              <a:t>JFET was first patented by </a:t>
            </a:r>
            <a:r>
              <a:rPr lang="en-US" b="0" i="0" u="none" strike="noStrike">
                <a:solidFill>
                  <a:srgbClr val="0B0080"/>
                </a:solidFill>
                <a:effectLst/>
                <a:latin typeface="Arial" panose="020B0604020202020204" pitchFamily="34" charset="0"/>
                <a:hlinkClick r:id="rId3" tooltip="Heinrich Welker"/>
              </a:rPr>
              <a:t>Heinrich Welker</a:t>
            </a:r>
            <a:r>
              <a:rPr lang="en-US" b="0" i="0">
                <a:solidFill>
                  <a:srgbClr val="202122"/>
                </a:solidFill>
                <a:effectLst/>
                <a:latin typeface="Arial" panose="020B0604020202020204" pitchFamily="34" charset="0"/>
              </a:rPr>
              <a:t> in 1945.</a:t>
            </a:r>
            <a:r>
              <a:rPr lang="en-US" b="0" i="0" u="none" strike="noStrike" baseline="30000">
                <a:solidFill>
                  <a:srgbClr val="0B0080"/>
                </a:solidFill>
                <a:effectLst/>
                <a:latin typeface="Arial" panose="020B0604020202020204" pitchFamily="34" charset="0"/>
                <a:hlinkClick r:id="rId4"/>
              </a:rPr>
              <a:t>[2]</a:t>
            </a:r>
            <a:r>
              <a:rPr lang="en-US" b="0" i="0">
                <a:solidFill>
                  <a:srgbClr val="202122"/>
                </a:solidFill>
                <a:effectLst/>
                <a:latin typeface="Arial" panose="020B0604020202020204" pitchFamily="34" charset="0"/>
              </a:rPr>
              <a:t> During 1940s, researchers </a:t>
            </a:r>
            <a:r>
              <a:rPr lang="en-US" b="0" i="0" u="none" strike="noStrike">
                <a:solidFill>
                  <a:srgbClr val="0B0080"/>
                </a:solidFill>
                <a:effectLst/>
                <a:latin typeface="Arial" panose="020B0604020202020204" pitchFamily="34" charset="0"/>
                <a:hlinkClick r:id="rId5" tooltip="John Bardeen"/>
              </a:rPr>
              <a:t>John Bardeen</a:t>
            </a:r>
            <a:r>
              <a:rPr lang="en-US" b="0" i="0">
                <a:solidFill>
                  <a:srgbClr val="202122"/>
                </a:solidFill>
                <a:effectLst/>
                <a:latin typeface="Arial" panose="020B0604020202020204" pitchFamily="34" charset="0"/>
              </a:rPr>
              <a:t>, </a:t>
            </a:r>
            <a:r>
              <a:rPr lang="en-US" b="0" i="0" u="none" strike="noStrike">
                <a:solidFill>
                  <a:srgbClr val="0B0080"/>
                </a:solidFill>
                <a:effectLst/>
                <a:latin typeface="Arial" panose="020B0604020202020204" pitchFamily="34" charset="0"/>
                <a:hlinkClick r:id="rId6" tooltip="Walter Houser Brattain"/>
              </a:rPr>
              <a:t>Walter Houser Brattain</a:t>
            </a:r>
            <a:r>
              <a:rPr lang="en-US" b="0" i="0">
                <a:solidFill>
                  <a:srgbClr val="202122"/>
                </a:solidFill>
                <a:effectLst/>
                <a:latin typeface="Arial" panose="020B0604020202020204" pitchFamily="34" charset="0"/>
              </a:rPr>
              <a:t>, and </a:t>
            </a:r>
            <a:r>
              <a:rPr lang="en-US" b="0" i="0" u="none" strike="noStrike">
                <a:solidFill>
                  <a:srgbClr val="0B0080"/>
                </a:solidFill>
                <a:effectLst/>
                <a:latin typeface="Arial" panose="020B0604020202020204" pitchFamily="34" charset="0"/>
                <a:hlinkClick r:id="rId7" tooltip="William Shockley"/>
              </a:rPr>
              <a:t>William Shockley</a:t>
            </a:r>
            <a:r>
              <a:rPr lang="en-US" b="0" i="0">
                <a:solidFill>
                  <a:srgbClr val="202122"/>
                </a:solidFill>
                <a:effectLst/>
                <a:latin typeface="Arial" panose="020B0604020202020204" pitchFamily="34" charset="0"/>
              </a:rPr>
              <a:t> were trying to build a FET, but failed in their repeated attempts. They discovered the </a:t>
            </a:r>
            <a:r>
              <a:rPr lang="en-US" b="0" i="0" u="none" strike="noStrike">
                <a:solidFill>
                  <a:srgbClr val="0B0080"/>
                </a:solidFill>
                <a:effectLst/>
                <a:latin typeface="Arial" panose="020B0604020202020204" pitchFamily="34" charset="0"/>
                <a:hlinkClick r:id="rId8" tooltip="Point-contact transistor"/>
              </a:rPr>
              <a:t>point-contact transistor</a:t>
            </a:r>
            <a:r>
              <a:rPr lang="en-US" b="0" i="0">
                <a:solidFill>
                  <a:srgbClr val="202122"/>
                </a:solidFill>
                <a:effectLst/>
                <a:latin typeface="Arial" panose="020B0604020202020204" pitchFamily="34" charset="0"/>
              </a:rPr>
              <a:t> in the course of trying to diagnose the reasons for their failures. Following Shockley's theoretical treatment on JFET in 1952, a working practical JFET was made in 1953 by George F. Dacey and </a:t>
            </a:r>
            <a:r>
              <a:rPr lang="en-US" b="0" i="0" u="none" strike="noStrike">
                <a:solidFill>
                  <a:srgbClr val="0B0080"/>
                </a:solidFill>
                <a:effectLst/>
                <a:latin typeface="Arial" panose="020B0604020202020204" pitchFamily="34" charset="0"/>
                <a:hlinkClick r:id="rId9" tooltip="Ian Munro Ross"/>
              </a:rPr>
              <a:t>Ian M. Ross</a:t>
            </a:r>
            <a:r>
              <a:rPr lang="en-US" b="0" i="0">
                <a:solidFill>
                  <a:srgbClr val="202122"/>
                </a:solidFill>
                <a:effectLst/>
                <a:latin typeface="Arial" panose="020B0604020202020204" pitchFamily="34" charset="0"/>
              </a:rPr>
              <a:t>.</a:t>
            </a:r>
            <a:r>
              <a:rPr lang="en-US" b="0" i="0" u="none" strike="noStrike" baseline="30000">
                <a:solidFill>
                  <a:srgbClr val="0B0080"/>
                </a:solidFill>
                <a:effectLst/>
                <a:latin typeface="Arial" panose="020B0604020202020204" pitchFamily="34" charset="0"/>
                <a:hlinkClick r:id="rId10"/>
              </a:rPr>
              <a:t>[3]</a:t>
            </a:r>
            <a:r>
              <a:rPr lang="en-US" b="0" i="0">
                <a:solidFill>
                  <a:srgbClr val="202122"/>
                </a:solidFill>
                <a:effectLst/>
                <a:latin typeface="Arial" panose="020B0604020202020204" pitchFamily="34" charset="0"/>
              </a:rPr>
              <a:t> Japanese engineers </a:t>
            </a:r>
            <a:r>
              <a:rPr lang="en-US" b="0" i="0" u="none" strike="noStrike">
                <a:solidFill>
                  <a:srgbClr val="0B0080"/>
                </a:solidFill>
                <a:effectLst/>
                <a:latin typeface="Arial" panose="020B0604020202020204" pitchFamily="34" charset="0"/>
                <a:hlinkClick r:id="rId11" tooltip="Jun-ichi Nishizawa"/>
              </a:rPr>
              <a:t>Jun-ichi Nishizawa</a:t>
            </a:r>
            <a:r>
              <a:rPr lang="en-US" b="0" i="0">
                <a:solidFill>
                  <a:srgbClr val="202122"/>
                </a:solidFill>
                <a:effectLst/>
                <a:latin typeface="Arial" panose="020B0604020202020204" pitchFamily="34" charset="0"/>
              </a:rPr>
              <a:t> and Y. Watanabe applied for a patent for a similar device in 1950 termed </a:t>
            </a:r>
            <a:r>
              <a:rPr lang="en-US" b="0" i="0" u="none" strike="noStrike">
                <a:solidFill>
                  <a:srgbClr val="0B0080"/>
                </a:solidFill>
                <a:effectLst/>
                <a:latin typeface="Arial" panose="020B0604020202020204" pitchFamily="34" charset="0"/>
                <a:hlinkClick r:id="rId12" tooltip="Static induction transistor"/>
              </a:rPr>
              <a:t>Static induction transistor</a:t>
            </a:r>
            <a:r>
              <a:rPr lang="en-US" b="0" i="0">
                <a:solidFill>
                  <a:srgbClr val="202122"/>
                </a:solidFill>
                <a:effectLst/>
                <a:latin typeface="Arial" panose="020B0604020202020204" pitchFamily="34" charset="0"/>
              </a:rPr>
              <a:t> (SIT). The SIT is a type of JFET with a short channel length.</a:t>
            </a:r>
            <a:r>
              <a:rPr lang="en-US" b="0" i="0" u="none" strike="noStrike" baseline="30000">
                <a:solidFill>
                  <a:srgbClr val="0B0080"/>
                </a:solidFill>
                <a:effectLst/>
                <a:latin typeface="Arial" panose="020B0604020202020204" pitchFamily="34" charset="0"/>
                <a:hlinkClick r:id="rId10"/>
              </a:rPr>
              <a:t>[3]</a:t>
            </a:r>
            <a:endParaRPr lang="en-US" b="0" i="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73385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B493-5E79-4F3A-AFCA-28B1B115DF30}"/>
              </a:ext>
            </a:extLst>
          </p:cNvPr>
          <p:cNvSpPr>
            <a:spLocks noGrp="1"/>
          </p:cNvSpPr>
          <p:nvPr>
            <p:ph type="title"/>
          </p:nvPr>
        </p:nvSpPr>
        <p:spPr/>
        <p:txBody>
          <a:bodyPr/>
          <a:lstStyle/>
          <a:p>
            <a:r>
              <a:rPr lang="en-IN" dirty="0"/>
              <a:t>               SYMBOL OF JFET</a:t>
            </a:r>
          </a:p>
        </p:txBody>
      </p:sp>
      <p:pic>
        <p:nvPicPr>
          <p:cNvPr id="4" name="Picture 3">
            <a:extLst>
              <a:ext uri="{FF2B5EF4-FFF2-40B4-BE49-F238E27FC236}">
                <a16:creationId xmlns:a16="http://schemas.microsoft.com/office/drawing/2014/main" id="{580B84B2-BAA4-4FE5-9565-ED5C3E7A99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45989" y="1562936"/>
            <a:ext cx="7484591" cy="4828930"/>
          </a:xfrm>
          <a:prstGeom prst="rect">
            <a:avLst/>
          </a:prstGeom>
        </p:spPr>
      </p:pic>
    </p:spTree>
    <p:extLst>
      <p:ext uri="{BB962C8B-B14F-4D97-AF65-F5344CB8AC3E}">
        <p14:creationId xmlns:p14="http://schemas.microsoft.com/office/powerpoint/2010/main" val="267886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8093-4BBC-4A77-8984-E51CFAA2DBCB}"/>
              </a:ext>
            </a:extLst>
          </p:cNvPr>
          <p:cNvSpPr>
            <a:spLocks noGrp="1"/>
          </p:cNvSpPr>
          <p:nvPr>
            <p:ph type="title"/>
          </p:nvPr>
        </p:nvSpPr>
        <p:spPr/>
        <p:txBody>
          <a:bodyPr/>
          <a:lstStyle/>
          <a:p>
            <a:r>
              <a:rPr lang="en-IN" dirty="0"/>
              <a:t>                          n channel </a:t>
            </a:r>
            <a:r>
              <a:rPr lang="en-IN" dirty="0" err="1"/>
              <a:t>jfet</a:t>
            </a:r>
            <a:endParaRPr lang="en-IN" dirty="0"/>
          </a:p>
        </p:txBody>
      </p:sp>
      <p:pic>
        <p:nvPicPr>
          <p:cNvPr id="5122" name="Picture 2">
            <a:extLst>
              <a:ext uri="{FF2B5EF4-FFF2-40B4-BE49-F238E27FC236}">
                <a16:creationId xmlns:a16="http://schemas.microsoft.com/office/drawing/2014/main" id="{2AA46061-39C5-4946-AE41-48AB4CF85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563687"/>
            <a:ext cx="8969980" cy="529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8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A078-2FA7-4899-BEB7-81536733D831}"/>
              </a:ext>
            </a:extLst>
          </p:cNvPr>
          <p:cNvSpPr>
            <a:spLocks noGrp="1"/>
          </p:cNvSpPr>
          <p:nvPr>
            <p:ph type="title"/>
          </p:nvPr>
        </p:nvSpPr>
        <p:spPr/>
        <p:txBody>
          <a:bodyPr/>
          <a:lstStyle/>
          <a:p>
            <a:r>
              <a:rPr lang="en-IN" dirty="0"/>
              <a:t>                        APD</a:t>
            </a:r>
          </a:p>
        </p:txBody>
      </p:sp>
      <p:sp>
        <p:nvSpPr>
          <p:cNvPr id="3" name="Content Placeholder 2">
            <a:extLst>
              <a:ext uri="{FF2B5EF4-FFF2-40B4-BE49-F238E27FC236}">
                <a16:creationId xmlns:a16="http://schemas.microsoft.com/office/drawing/2014/main" id="{928E8B3E-24D8-49F8-B81D-2D9BB4F383BF}"/>
              </a:ext>
            </a:extLst>
          </p:cNvPr>
          <p:cNvSpPr>
            <a:spLocks noGrp="1"/>
          </p:cNvSpPr>
          <p:nvPr>
            <p:ph idx="1"/>
          </p:nvPr>
        </p:nvSpPr>
        <p:spPr/>
        <p:txBody>
          <a:bodyPr>
            <a:normAutofit/>
          </a:bodyPr>
          <a:lstStyle/>
          <a:p>
            <a:r>
              <a:rPr lang="en-US" b="0" i="0">
                <a:solidFill>
                  <a:srgbClr val="202122"/>
                </a:solidFill>
                <a:effectLst/>
                <a:latin typeface="Arial" panose="020B0604020202020204" pitchFamily="34" charset="0"/>
              </a:rPr>
              <a:t>An </a:t>
            </a:r>
            <a:r>
              <a:rPr lang="en-US" b="1" i="0">
                <a:solidFill>
                  <a:srgbClr val="202122"/>
                </a:solidFill>
                <a:effectLst/>
                <a:latin typeface="Arial" panose="020B0604020202020204" pitchFamily="34" charset="0"/>
              </a:rPr>
              <a:t>avalanche photodiode</a:t>
            </a:r>
            <a:r>
              <a:rPr lang="en-US" b="0" i="0">
                <a:solidFill>
                  <a:srgbClr val="202122"/>
                </a:solidFill>
                <a:effectLst/>
                <a:latin typeface="Arial" panose="020B0604020202020204" pitchFamily="34" charset="0"/>
              </a:rPr>
              <a:t> (</a:t>
            </a:r>
            <a:r>
              <a:rPr lang="en-US" b="1" i="0">
                <a:solidFill>
                  <a:srgbClr val="202122"/>
                </a:solidFill>
                <a:effectLst/>
                <a:latin typeface="Arial" panose="020B0604020202020204" pitchFamily="34" charset="0"/>
              </a:rPr>
              <a:t>APD</a:t>
            </a:r>
            <a:r>
              <a:rPr lang="en-US" b="0" i="0">
                <a:solidFill>
                  <a:srgbClr val="202122"/>
                </a:solidFill>
                <a:effectLst/>
                <a:latin typeface="Arial" panose="020B0604020202020204" pitchFamily="34" charset="0"/>
              </a:rPr>
              <a:t>) is a highly sensitive </a:t>
            </a:r>
            <a:r>
              <a:rPr lang="en-US" b="0" i="0" u="none" strike="noStrike">
                <a:solidFill>
                  <a:srgbClr val="0B0080"/>
                </a:solidFill>
                <a:effectLst/>
                <a:latin typeface="Arial" panose="020B0604020202020204" pitchFamily="34" charset="0"/>
                <a:hlinkClick r:id="rId2" tooltip="Semiconductor"/>
              </a:rPr>
              <a:t>semiconductor</a:t>
            </a:r>
            <a:r>
              <a:rPr lang="en-US" b="0" i="0">
                <a:solidFill>
                  <a:srgbClr val="202122"/>
                </a:solidFill>
                <a:effectLst/>
                <a:latin typeface="Arial" panose="020B0604020202020204" pitchFamily="34" charset="0"/>
              </a:rPr>
              <a:t> </a:t>
            </a:r>
            <a:r>
              <a:rPr lang="en-US" b="0" i="0" u="none" strike="noStrike">
                <a:solidFill>
                  <a:srgbClr val="0B0080"/>
                </a:solidFill>
                <a:effectLst/>
                <a:latin typeface="Arial" panose="020B0604020202020204" pitchFamily="34" charset="0"/>
                <a:hlinkClick r:id="rId3" tooltip="Photodiode"/>
              </a:rPr>
              <a:t>photodiode</a:t>
            </a:r>
            <a:r>
              <a:rPr lang="en-US" b="0" i="0">
                <a:solidFill>
                  <a:srgbClr val="202122"/>
                </a:solidFill>
                <a:effectLst/>
                <a:latin typeface="Arial" panose="020B0604020202020204" pitchFamily="34" charset="0"/>
              </a:rPr>
              <a:t> that exploits the </a:t>
            </a:r>
            <a:r>
              <a:rPr lang="en-US" b="0" i="0" u="none" strike="noStrike">
                <a:solidFill>
                  <a:srgbClr val="0B0080"/>
                </a:solidFill>
                <a:effectLst/>
                <a:latin typeface="Arial" panose="020B0604020202020204" pitchFamily="34" charset="0"/>
                <a:hlinkClick r:id="rId4" tooltip="Photoelectric effect"/>
              </a:rPr>
              <a:t>photoelectric effect</a:t>
            </a:r>
            <a:r>
              <a:rPr lang="en-US" b="0" i="0">
                <a:solidFill>
                  <a:srgbClr val="202122"/>
                </a:solidFill>
                <a:effectLst/>
                <a:latin typeface="Arial" panose="020B0604020202020204" pitchFamily="34" charset="0"/>
              </a:rPr>
              <a:t> to convert light into electricity. From a functional standpoint, they can be regarded as the semiconductor analog of </a:t>
            </a:r>
            <a:r>
              <a:rPr lang="en-US" b="0" i="0" u="none" strike="noStrike">
                <a:solidFill>
                  <a:srgbClr val="0B0080"/>
                </a:solidFill>
                <a:effectLst/>
                <a:latin typeface="Arial" panose="020B0604020202020204" pitchFamily="34" charset="0"/>
                <a:hlinkClick r:id="rId5" tooltip="Photomultiplier"/>
              </a:rPr>
              <a:t>photomultipliers</a:t>
            </a:r>
            <a:r>
              <a:rPr lang="en-US" b="0" i="0">
                <a:solidFill>
                  <a:srgbClr val="202122"/>
                </a:solidFill>
                <a:effectLst/>
                <a:latin typeface="Arial" panose="020B0604020202020204" pitchFamily="34" charset="0"/>
              </a:rPr>
              <a:t>. The avalanche photodiode (APD) was invented by Japanese engineer </a:t>
            </a:r>
            <a:r>
              <a:rPr lang="en-US" b="0" i="0" u="none" strike="noStrike">
                <a:solidFill>
                  <a:srgbClr val="0B0080"/>
                </a:solidFill>
                <a:effectLst/>
                <a:latin typeface="Arial" panose="020B0604020202020204" pitchFamily="34" charset="0"/>
                <a:hlinkClick r:id="rId6" tooltip="Jun-ichi Nishizawa"/>
              </a:rPr>
              <a:t>Jun-ichi Nishizawa</a:t>
            </a:r>
            <a:r>
              <a:rPr lang="en-US" b="0" i="0">
                <a:solidFill>
                  <a:srgbClr val="202122"/>
                </a:solidFill>
                <a:effectLst/>
                <a:latin typeface="Arial" panose="020B0604020202020204" pitchFamily="34" charset="0"/>
              </a:rPr>
              <a:t> in 1952.</a:t>
            </a:r>
            <a:r>
              <a:rPr lang="en-US" b="0" i="0" u="none" strike="noStrike" baseline="30000">
                <a:solidFill>
                  <a:srgbClr val="0B0080"/>
                </a:solidFill>
                <a:effectLst/>
                <a:latin typeface="Arial" panose="020B0604020202020204" pitchFamily="34" charset="0"/>
                <a:hlinkClick r:id="rId7"/>
              </a:rPr>
              <a:t>[1]</a:t>
            </a:r>
            <a:r>
              <a:rPr lang="en-US" b="0" i="0">
                <a:solidFill>
                  <a:srgbClr val="202122"/>
                </a:solidFill>
                <a:effectLst/>
                <a:latin typeface="Arial" panose="020B0604020202020204" pitchFamily="34" charset="0"/>
              </a:rPr>
              <a:t> However, study of avalanche breakdown, microplasma defects in Silicon and Germanium and the investigation of optical detection using p-n junctions predate this patent. Typical applications for APDs are </a:t>
            </a:r>
            <a:r>
              <a:rPr lang="en-US" b="0" i="0" u="none" strike="noStrike">
                <a:solidFill>
                  <a:srgbClr val="0B0080"/>
                </a:solidFill>
                <a:effectLst/>
                <a:latin typeface="Arial" panose="020B0604020202020204" pitchFamily="34" charset="0"/>
                <a:hlinkClick r:id="rId8" tooltip="Laser rangefinder"/>
              </a:rPr>
              <a:t>laser rangefinders</a:t>
            </a:r>
            <a:r>
              <a:rPr lang="en-US" b="0" i="0">
                <a:solidFill>
                  <a:srgbClr val="202122"/>
                </a:solidFill>
                <a:effectLst/>
                <a:latin typeface="Arial" panose="020B0604020202020204" pitchFamily="34" charset="0"/>
              </a:rPr>
              <a:t>, long-range </a:t>
            </a:r>
            <a:r>
              <a:rPr lang="en-US" b="0" i="0" u="none" strike="noStrike">
                <a:solidFill>
                  <a:srgbClr val="0B0080"/>
                </a:solidFill>
                <a:effectLst/>
                <a:latin typeface="Arial" panose="020B0604020202020204" pitchFamily="34" charset="0"/>
                <a:hlinkClick r:id="rId9" tooltip="Optical fiber"/>
              </a:rPr>
              <a:t>fiber-optic</a:t>
            </a:r>
            <a:r>
              <a:rPr lang="en-US" b="0" i="0">
                <a:solidFill>
                  <a:srgbClr val="202122"/>
                </a:solidFill>
                <a:effectLst/>
                <a:latin typeface="Arial" panose="020B0604020202020204" pitchFamily="34" charset="0"/>
              </a:rPr>
              <a:t> </a:t>
            </a:r>
            <a:r>
              <a:rPr lang="en-US" b="0" i="0" u="none" strike="noStrike">
                <a:solidFill>
                  <a:srgbClr val="0B0080"/>
                </a:solidFill>
                <a:effectLst/>
                <a:latin typeface="Arial" panose="020B0604020202020204" pitchFamily="34" charset="0"/>
                <a:hlinkClick r:id="rId10" tooltip="Telecommunication"/>
              </a:rPr>
              <a:t>telecommunication</a:t>
            </a:r>
            <a:r>
              <a:rPr lang="en-US" b="0" i="0">
                <a:solidFill>
                  <a:srgbClr val="202122"/>
                </a:solidFill>
                <a:effectLst/>
                <a:latin typeface="Arial" panose="020B0604020202020204" pitchFamily="34" charset="0"/>
              </a:rPr>
              <a:t>, and quantum sensing for control algorithms. New applications include </a:t>
            </a:r>
            <a:r>
              <a:rPr lang="en-US" b="0" i="0" u="none" strike="noStrike">
                <a:solidFill>
                  <a:srgbClr val="0B0080"/>
                </a:solidFill>
                <a:effectLst/>
                <a:latin typeface="Arial" panose="020B0604020202020204" pitchFamily="34" charset="0"/>
                <a:hlinkClick r:id="rId11" tooltip="Positron emission tomography"/>
              </a:rPr>
              <a:t>positron emission tomography</a:t>
            </a:r>
            <a:r>
              <a:rPr lang="en-US" b="0" i="0">
                <a:solidFill>
                  <a:srgbClr val="202122"/>
                </a:solidFill>
                <a:effectLst/>
                <a:latin typeface="Arial" panose="020B0604020202020204" pitchFamily="34" charset="0"/>
              </a:rPr>
              <a:t> and </a:t>
            </a:r>
            <a:r>
              <a:rPr lang="en-US" b="0" i="0" u="none" strike="noStrike">
                <a:solidFill>
                  <a:srgbClr val="0B0080"/>
                </a:solidFill>
                <a:effectLst/>
                <a:latin typeface="Arial" panose="020B0604020202020204" pitchFamily="34" charset="0"/>
                <a:hlinkClick r:id="rId12" tooltip="Particle physics"/>
              </a:rPr>
              <a:t>particle physics</a:t>
            </a:r>
            <a:r>
              <a:rPr lang="en-US" b="0" i="0">
                <a:solidFill>
                  <a:srgbClr val="202122"/>
                </a:solidFill>
                <a:effectLst/>
                <a:latin typeface="Arial" panose="020B0604020202020204" pitchFamily="34" charset="0"/>
              </a:rPr>
              <a:t>. APD arrays are becoming commercially available, also </a:t>
            </a:r>
            <a:r>
              <a:rPr lang="en-US" b="0" i="0" u="none" strike="noStrike">
                <a:solidFill>
                  <a:srgbClr val="0B0080"/>
                </a:solidFill>
                <a:effectLst/>
                <a:latin typeface="Arial" panose="020B0604020202020204" pitchFamily="34" charset="0"/>
                <a:hlinkClick r:id="rId13" tooltip="Lightning"/>
              </a:rPr>
              <a:t>lightning</a:t>
            </a:r>
            <a:r>
              <a:rPr lang="en-US" b="0" i="0">
                <a:solidFill>
                  <a:srgbClr val="202122"/>
                </a:solidFill>
                <a:effectLst/>
                <a:latin typeface="Arial" panose="020B0604020202020204" pitchFamily="34" charset="0"/>
              </a:rPr>
              <a:t> detection and optical </a:t>
            </a:r>
            <a:r>
              <a:rPr lang="en-US" b="0" i="0" u="none" strike="noStrike">
                <a:solidFill>
                  <a:srgbClr val="0B0080"/>
                </a:solidFill>
                <a:effectLst/>
                <a:latin typeface="Arial" panose="020B0604020202020204" pitchFamily="34" charset="0"/>
                <a:hlinkClick r:id="rId14" tooltip="SETI"/>
              </a:rPr>
              <a:t>SETI</a:t>
            </a:r>
            <a:r>
              <a:rPr lang="en-US" b="0" i="0">
                <a:solidFill>
                  <a:srgbClr val="202122"/>
                </a:solidFill>
                <a:effectLst/>
                <a:latin typeface="Arial" panose="020B0604020202020204" pitchFamily="34" charset="0"/>
              </a:rPr>
              <a:t> may be future applications.</a:t>
            </a:r>
            <a:endParaRPr lang="en-IN"/>
          </a:p>
        </p:txBody>
      </p:sp>
    </p:spTree>
    <p:extLst>
      <p:ext uri="{BB962C8B-B14F-4D97-AF65-F5344CB8AC3E}">
        <p14:creationId xmlns:p14="http://schemas.microsoft.com/office/powerpoint/2010/main" val="417967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61C2-B413-4339-80AE-4ECCDCBA20EA}"/>
              </a:ext>
            </a:extLst>
          </p:cNvPr>
          <p:cNvSpPr>
            <a:spLocks noGrp="1"/>
          </p:cNvSpPr>
          <p:nvPr>
            <p:ph type="title"/>
          </p:nvPr>
        </p:nvSpPr>
        <p:spPr/>
        <p:txBody>
          <a:bodyPr/>
          <a:lstStyle/>
          <a:p>
            <a:r>
              <a:rPr lang="en-IN" dirty="0"/>
              <a:t>Junction effect transistor</a:t>
            </a:r>
          </a:p>
        </p:txBody>
      </p:sp>
      <p:sp>
        <p:nvSpPr>
          <p:cNvPr id="3" name="Content Placeholder 2">
            <a:extLst>
              <a:ext uri="{FF2B5EF4-FFF2-40B4-BE49-F238E27FC236}">
                <a16:creationId xmlns:a16="http://schemas.microsoft.com/office/drawing/2014/main" id="{E9724755-8833-444C-8D18-0E91FC6EB7FC}"/>
              </a:ext>
            </a:extLst>
          </p:cNvPr>
          <p:cNvSpPr>
            <a:spLocks noGrp="1"/>
          </p:cNvSpPr>
          <p:nvPr>
            <p:ph idx="1"/>
          </p:nvPr>
        </p:nvSpPr>
        <p:spPr/>
        <p:txBody>
          <a:bodyPr/>
          <a:lstStyle/>
          <a:p>
            <a:r>
              <a:rPr lang="en-US" b="0" i="0">
                <a:solidFill>
                  <a:srgbClr val="233343"/>
                </a:solidFill>
                <a:effectLst/>
                <a:latin typeface="-apple-system"/>
              </a:rPr>
              <a:t>In a </a:t>
            </a:r>
            <a:r>
              <a:rPr lang="en-US" b="0" i="0" u="none" strike="noStrike">
                <a:solidFill>
                  <a:srgbClr val="F26B33"/>
                </a:solidFill>
                <a:effectLst/>
                <a:latin typeface="-apple-system"/>
                <a:hlinkClick r:id="rId2"/>
              </a:rPr>
              <a:t>junction field-effect transistor</a:t>
            </a:r>
            <a:r>
              <a:rPr lang="en-US" b="0" i="0">
                <a:solidFill>
                  <a:srgbClr val="233343"/>
                </a:solidFill>
                <a:effectLst/>
                <a:latin typeface="-apple-system"/>
              </a:rPr>
              <a:t> or JFET, the controlled current passes from source to drain, or from drain to source as the case may be. The controlling voltage is applied between the gate and source. Note how the current does not have to cross through a PN junction on its way between source and drain: the path (called a channel) is an uninterrupted block of semiconductor material. In the image just shown, this channel is an N-type semiconductor. P-type channel JFETs are also manufactured:</a:t>
            </a:r>
            <a:endParaRPr lang="en-IN"/>
          </a:p>
        </p:txBody>
      </p:sp>
    </p:spTree>
    <p:extLst>
      <p:ext uri="{BB962C8B-B14F-4D97-AF65-F5344CB8AC3E}">
        <p14:creationId xmlns:p14="http://schemas.microsoft.com/office/powerpoint/2010/main" val="432548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029C-128A-419E-981A-6EB5A5FDB764}"/>
              </a:ext>
            </a:extLst>
          </p:cNvPr>
          <p:cNvSpPr>
            <a:spLocks noGrp="1"/>
          </p:cNvSpPr>
          <p:nvPr>
            <p:ph type="title"/>
          </p:nvPr>
        </p:nvSpPr>
        <p:spPr/>
        <p:txBody>
          <a:bodyPr/>
          <a:lstStyle/>
          <a:p>
            <a:r>
              <a:rPr lang="en-IN" dirty="0"/>
              <a:t>                              P channel </a:t>
            </a:r>
            <a:r>
              <a:rPr lang="en-IN" dirty="0" err="1"/>
              <a:t>jfet</a:t>
            </a:r>
            <a:endParaRPr lang="en-IN" dirty="0"/>
          </a:p>
        </p:txBody>
      </p:sp>
      <p:pic>
        <p:nvPicPr>
          <p:cNvPr id="6146" name="Picture 2">
            <a:extLst>
              <a:ext uri="{FF2B5EF4-FFF2-40B4-BE49-F238E27FC236}">
                <a16:creationId xmlns:a16="http://schemas.microsoft.com/office/drawing/2014/main" id="{E3881AF1-615B-42AB-B057-582F638D0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87" y="2421984"/>
            <a:ext cx="6812602" cy="427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3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 JFET, Junction FET working below saturation ">
            <a:extLst>
              <a:ext uri="{FF2B5EF4-FFF2-40B4-BE49-F238E27FC236}">
                <a16:creationId xmlns:a16="http://schemas.microsoft.com/office/drawing/2014/main" id="{AF7F42CB-C0F6-4AFA-8017-5D3975F744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98C9CD2B-6FD9-42DB-A576-90B9F3B55F7F}"/>
              </a:ext>
            </a:extLst>
          </p:cNvPr>
          <p:cNvPicPr>
            <a:picLocks noChangeAspect="1"/>
          </p:cNvPicPr>
          <p:nvPr/>
        </p:nvPicPr>
        <p:blipFill>
          <a:blip r:embed="rId2"/>
          <a:stretch>
            <a:fillRect/>
          </a:stretch>
        </p:blipFill>
        <p:spPr>
          <a:xfrm>
            <a:off x="1857375" y="1438275"/>
            <a:ext cx="8782050" cy="4705350"/>
          </a:xfrm>
          <a:prstGeom prst="rect">
            <a:avLst/>
          </a:prstGeom>
        </p:spPr>
      </p:pic>
    </p:spTree>
    <p:extLst>
      <p:ext uri="{BB962C8B-B14F-4D97-AF65-F5344CB8AC3E}">
        <p14:creationId xmlns:p14="http://schemas.microsoft.com/office/powerpoint/2010/main" val="3252773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E2D1-5BB0-4438-A2E0-FDDA71E45B1C}"/>
              </a:ext>
            </a:extLst>
          </p:cNvPr>
          <p:cNvSpPr>
            <a:spLocks noGrp="1"/>
          </p:cNvSpPr>
          <p:nvPr>
            <p:ph type="title"/>
          </p:nvPr>
        </p:nvSpPr>
        <p:spPr/>
        <p:txBody>
          <a:bodyPr/>
          <a:lstStyle/>
          <a:p>
            <a:r>
              <a:rPr lang="en-IN" dirty="0"/>
              <a:t>                n-type</a:t>
            </a:r>
          </a:p>
        </p:txBody>
      </p:sp>
      <p:pic>
        <p:nvPicPr>
          <p:cNvPr id="8194" name="Picture 2">
            <a:extLst>
              <a:ext uri="{FF2B5EF4-FFF2-40B4-BE49-F238E27FC236}">
                <a16:creationId xmlns:a16="http://schemas.microsoft.com/office/drawing/2014/main" id="{06CA36C1-41C3-4036-8CB6-6D7ABD463F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625" y="2266950"/>
            <a:ext cx="7717632" cy="409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2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9A9D-5683-462E-84E6-96A4B5788DB4}"/>
              </a:ext>
            </a:extLst>
          </p:cNvPr>
          <p:cNvSpPr>
            <a:spLocks noGrp="1"/>
          </p:cNvSpPr>
          <p:nvPr>
            <p:ph type="title"/>
          </p:nvPr>
        </p:nvSpPr>
        <p:spPr/>
        <p:txBody>
          <a:bodyPr/>
          <a:lstStyle/>
          <a:p>
            <a:r>
              <a:rPr lang="en-IN" dirty="0"/>
              <a:t>                        p-type</a:t>
            </a:r>
          </a:p>
        </p:txBody>
      </p:sp>
      <p:pic>
        <p:nvPicPr>
          <p:cNvPr id="9218" name="Picture 2">
            <a:extLst>
              <a:ext uri="{FF2B5EF4-FFF2-40B4-BE49-F238E27FC236}">
                <a16:creationId xmlns:a16="http://schemas.microsoft.com/office/drawing/2014/main" id="{7AF4ACA2-767F-431E-9B59-239819FEB7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3617" y="1971675"/>
            <a:ext cx="4941094" cy="43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657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FB8-8645-4F18-A582-A27AAA83ED81}"/>
              </a:ext>
            </a:extLst>
          </p:cNvPr>
          <p:cNvSpPr>
            <a:spLocks noGrp="1"/>
          </p:cNvSpPr>
          <p:nvPr>
            <p:ph type="title"/>
          </p:nvPr>
        </p:nvSpPr>
        <p:spPr/>
        <p:txBody>
          <a:bodyPr/>
          <a:lstStyle/>
          <a:p>
            <a:r>
              <a:rPr lang="en-IN" dirty="0"/>
              <a:t>Saturation mode &amp; pinch off mode </a:t>
            </a:r>
          </a:p>
        </p:txBody>
      </p:sp>
      <p:pic>
        <p:nvPicPr>
          <p:cNvPr id="1026" name="Picture 2" descr="JFET Modes of Operation">
            <a:extLst>
              <a:ext uri="{FF2B5EF4-FFF2-40B4-BE49-F238E27FC236}">
                <a16:creationId xmlns:a16="http://schemas.microsoft.com/office/drawing/2014/main" id="{6BB07C48-EFB6-42CD-A52A-B193F010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28" y="1870075"/>
            <a:ext cx="8678491" cy="454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6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JFET Biasing with DC Supply">
            <a:extLst>
              <a:ext uri="{FF2B5EF4-FFF2-40B4-BE49-F238E27FC236}">
                <a16:creationId xmlns:a16="http://schemas.microsoft.com/office/drawing/2014/main" id="{957574E7-77D7-41F3-B524-0915E2650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 y="898525"/>
            <a:ext cx="9720072" cy="556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3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811D-3FDC-47A1-ADA9-03E8B068A8D6}"/>
              </a:ext>
            </a:extLst>
          </p:cNvPr>
          <p:cNvSpPr>
            <a:spLocks noGrp="1"/>
          </p:cNvSpPr>
          <p:nvPr>
            <p:ph type="title"/>
          </p:nvPr>
        </p:nvSpPr>
        <p:spPr/>
        <p:txBody>
          <a:bodyPr/>
          <a:lstStyle/>
          <a:p>
            <a:r>
              <a:rPr lang="en-IN" dirty="0"/>
              <a:t>                V-I characteristics of </a:t>
            </a:r>
            <a:r>
              <a:rPr lang="en-IN" dirty="0" err="1"/>
              <a:t>jfet</a:t>
            </a:r>
            <a:endParaRPr lang="en-IN" dirty="0"/>
          </a:p>
        </p:txBody>
      </p:sp>
      <p:pic>
        <p:nvPicPr>
          <p:cNvPr id="3074" name="Picture 2" descr="JFET Characteristics Curve">
            <a:extLst>
              <a:ext uri="{FF2B5EF4-FFF2-40B4-BE49-F238E27FC236}">
                <a16:creationId xmlns:a16="http://schemas.microsoft.com/office/drawing/2014/main" id="{8A8DD1F3-38C6-4F14-831D-A630FF270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503" y="2811462"/>
            <a:ext cx="8967020" cy="346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63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3176-5092-4CA0-AF80-FF69097B3554}"/>
              </a:ext>
            </a:extLst>
          </p:cNvPr>
          <p:cNvSpPr>
            <a:spLocks noGrp="1"/>
          </p:cNvSpPr>
          <p:nvPr>
            <p:ph type="title"/>
          </p:nvPr>
        </p:nvSpPr>
        <p:spPr/>
        <p:txBody>
          <a:bodyPr/>
          <a:lstStyle/>
          <a:p>
            <a:r>
              <a:rPr lang="en-IN" dirty="0"/>
              <a:t>             V-I characteristics</a:t>
            </a:r>
          </a:p>
        </p:txBody>
      </p:sp>
      <p:sp>
        <p:nvSpPr>
          <p:cNvPr id="3" name="Content Placeholder 2">
            <a:extLst>
              <a:ext uri="{FF2B5EF4-FFF2-40B4-BE49-F238E27FC236}">
                <a16:creationId xmlns:a16="http://schemas.microsoft.com/office/drawing/2014/main" id="{EDECE282-7879-4E10-B79B-4E8527467A0C}"/>
              </a:ext>
            </a:extLst>
          </p:cNvPr>
          <p:cNvSpPr>
            <a:spLocks noGrp="1"/>
          </p:cNvSpPr>
          <p:nvPr>
            <p:ph idx="1"/>
          </p:nvPr>
        </p:nvSpPr>
        <p:spPr/>
        <p:txBody>
          <a:bodyPr>
            <a:normAutofit fontScale="92500"/>
          </a:bodyPr>
          <a:lstStyle/>
          <a:p>
            <a:pPr algn="just"/>
            <a:r>
              <a:rPr lang="en-US" b="0" i="0">
                <a:solidFill>
                  <a:srgbClr val="555555"/>
                </a:solidFill>
                <a:effectLst/>
                <a:latin typeface="Roboto"/>
              </a:rPr>
              <a:t>In the above I-V image, we can see three graphs, for three different values of V</a:t>
            </a:r>
            <a:r>
              <a:rPr lang="en-US" b="0" i="0" baseline="-25000">
                <a:solidFill>
                  <a:srgbClr val="555555"/>
                </a:solidFill>
                <a:effectLst/>
                <a:latin typeface="Roboto"/>
              </a:rPr>
              <a:t>GS</a:t>
            </a:r>
            <a:r>
              <a:rPr lang="en-US" b="0" i="0">
                <a:solidFill>
                  <a:srgbClr val="555555"/>
                </a:solidFill>
                <a:effectLst/>
                <a:latin typeface="Roboto"/>
              </a:rPr>
              <a:t> voltages, 0V, -2V and -4V. There are three different regions Ohmic, Saturation, and Breakdown region. During </a:t>
            </a:r>
            <a:r>
              <a:rPr lang="en-US" b="1" i="0">
                <a:solidFill>
                  <a:srgbClr val="555555"/>
                </a:solidFill>
                <a:effectLst/>
                <a:latin typeface="Roboto"/>
              </a:rPr>
              <a:t>the Ohmic region</a:t>
            </a:r>
            <a:r>
              <a:rPr lang="en-US" b="0" i="0">
                <a:solidFill>
                  <a:srgbClr val="555555"/>
                </a:solidFill>
                <a:effectLst/>
                <a:latin typeface="Roboto"/>
              </a:rPr>
              <a:t>, the JFET acts like a voltage controlled resistor, where the current flow is controlled by voltage applied to it. After that, the JFET gets into the </a:t>
            </a:r>
            <a:r>
              <a:rPr lang="en-US" b="1" i="0">
                <a:solidFill>
                  <a:srgbClr val="555555"/>
                </a:solidFill>
                <a:effectLst/>
                <a:latin typeface="Roboto"/>
              </a:rPr>
              <a:t>saturation region</a:t>
            </a:r>
            <a:r>
              <a:rPr lang="en-US" b="0" i="0">
                <a:solidFill>
                  <a:srgbClr val="555555"/>
                </a:solidFill>
                <a:effectLst/>
                <a:latin typeface="Roboto"/>
              </a:rPr>
              <a:t> where the curve is almost straight. That means the current flow is stable enough where the V</a:t>
            </a:r>
            <a:r>
              <a:rPr lang="en-US" b="0" i="0" baseline="-25000">
                <a:solidFill>
                  <a:srgbClr val="555555"/>
                </a:solidFill>
                <a:effectLst/>
                <a:latin typeface="Roboto"/>
              </a:rPr>
              <a:t>DS</a:t>
            </a:r>
            <a:r>
              <a:rPr lang="en-US" b="0" i="0">
                <a:solidFill>
                  <a:srgbClr val="555555"/>
                </a:solidFill>
                <a:effectLst/>
                <a:latin typeface="Roboto"/>
              </a:rPr>
              <a:t> would not interfere with the current flow. But when the V</a:t>
            </a:r>
            <a:r>
              <a:rPr lang="en-US" b="0" i="0" baseline="-25000">
                <a:solidFill>
                  <a:srgbClr val="555555"/>
                </a:solidFill>
                <a:effectLst/>
                <a:latin typeface="Roboto"/>
              </a:rPr>
              <a:t>DS</a:t>
            </a:r>
            <a:r>
              <a:rPr lang="en-US" b="0" i="0">
                <a:solidFill>
                  <a:srgbClr val="555555"/>
                </a:solidFill>
                <a:effectLst/>
                <a:latin typeface="Roboto"/>
              </a:rPr>
              <a:t> is much more than the tolerance, the JFET gets into the </a:t>
            </a:r>
            <a:r>
              <a:rPr lang="en-US" b="1" i="0">
                <a:solidFill>
                  <a:srgbClr val="555555"/>
                </a:solidFill>
                <a:effectLst/>
                <a:latin typeface="Roboto"/>
              </a:rPr>
              <a:t>breakdown mode</a:t>
            </a:r>
            <a:r>
              <a:rPr lang="en-US" b="0" i="0">
                <a:solidFill>
                  <a:srgbClr val="555555"/>
                </a:solidFill>
                <a:effectLst/>
                <a:latin typeface="Roboto"/>
              </a:rPr>
              <a:t> where the current flow is uncontrolled.</a:t>
            </a:r>
          </a:p>
          <a:p>
            <a:pPr algn="just"/>
            <a:r>
              <a:rPr lang="en-US" b="0" i="0">
                <a:solidFill>
                  <a:srgbClr val="555555"/>
                </a:solidFill>
                <a:effectLst/>
                <a:latin typeface="Roboto"/>
              </a:rPr>
              <a:t>This IV curve is almost the same for the P channel JFET too, but there are few differences exist. The JFET will go into a cut-off mode when V</a:t>
            </a:r>
            <a:r>
              <a:rPr lang="en-US" b="0" i="0" baseline="-25000">
                <a:solidFill>
                  <a:srgbClr val="555555"/>
                </a:solidFill>
                <a:effectLst/>
                <a:latin typeface="Roboto"/>
              </a:rPr>
              <a:t>GS </a:t>
            </a:r>
            <a:r>
              <a:rPr lang="en-US" b="0" i="0">
                <a:solidFill>
                  <a:srgbClr val="555555"/>
                </a:solidFill>
                <a:effectLst/>
                <a:latin typeface="Roboto"/>
              </a:rPr>
              <a:t>and Pinch voltage or (V</a:t>
            </a:r>
            <a:r>
              <a:rPr lang="en-US" b="0" i="0" baseline="-25000">
                <a:solidFill>
                  <a:srgbClr val="555555"/>
                </a:solidFill>
                <a:effectLst/>
                <a:latin typeface="Roboto"/>
              </a:rPr>
              <a:t>P</a:t>
            </a:r>
            <a:r>
              <a:rPr lang="en-US" b="0" i="0">
                <a:solidFill>
                  <a:srgbClr val="555555"/>
                </a:solidFill>
                <a:effectLst/>
                <a:latin typeface="Roboto"/>
              </a:rPr>
              <a:t>) is same. Also as in the above curve, for N channel JFET the drain current increase when the V</a:t>
            </a:r>
            <a:r>
              <a:rPr lang="en-US" b="0" i="0" baseline="-25000">
                <a:solidFill>
                  <a:srgbClr val="555555"/>
                </a:solidFill>
                <a:effectLst/>
                <a:latin typeface="Roboto"/>
              </a:rPr>
              <a:t>GS </a:t>
            </a:r>
            <a:r>
              <a:rPr lang="en-US" b="0" i="0">
                <a:solidFill>
                  <a:srgbClr val="555555"/>
                </a:solidFill>
                <a:effectLst/>
                <a:latin typeface="Roboto"/>
              </a:rPr>
              <a:t>increase. But for the P-channel JFET the drain current decrease when the V</a:t>
            </a:r>
            <a:r>
              <a:rPr lang="en-US" b="0" i="0" baseline="-25000">
                <a:solidFill>
                  <a:srgbClr val="555555"/>
                </a:solidFill>
                <a:effectLst/>
                <a:latin typeface="Roboto"/>
              </a:rPr>
              <a:t>GS </a:t>
            </a:r>
            <a:r>
              <a:rPr lang="en-US" b="0" i="0">
                <a:solidFill>
                  <a:srgbClr val="555555"/>
                </a:solidFill>
                <a:effectLst/>
                <a:latin typeface="Roboto"/>
              </a:rPr>
              <a:t>increase.</a:t>
            </a:r>
          </a:p>
        </p:txBody>
      </p:sp>
    </p:spTree>
    <p:extLst>
      <p:ext uri="{BB962C8B-B14F-4D97-AF65-F5344CB8AC3E}">
        <p14:creationId xmlns:p14="http://schemas.microsoft.com/office/powerpoint/2010/main" val="552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E41A-6B2B-4BC6-B998-30437B29724A}"/>
              </a:ext>
            </a:extLst>
          </p:cNvPr>
          <p:cNvSpPr>
            <a:spLocks noGrp="1"/>
          </p:cNvSpPr>
          <p:nvPr>
            <p:ph type="title"/>
          </p:nvPr>
        </p:nvSpPr>
        <p:spPr/>
        <p:txBody>
          <a:bodyPr/>
          <a:lstStyle/>
          <a:p>
            <a:r>
              <a:rPr lang="en-IN" dirty="0"/>
              <a:t>        biasing of </a:t>
            </a:r>
            <a:r>
              <a:rPr lang="en-IN" dirty="0" err="1"/>
              <a:t>jfet</a:t>
            </a:r>
            <a:endParaRPr lang="en-IN" dirty="0"/>
          </a:p>
        </p:txBody>
      </p:sp>
      <p:sp>
        <p:nvSpPr>
          <p:cNvPr id="3" name="Content Placeholder 2">
            <a:extLst>
              <a:ext uri="{FF2B5EF4-FFF2-40B4-BE49-F238E27FC236}">
                <a16:creationId xmlns:a16="http://schemas.microsoft.com/office/drawing/2014/main" id="{6F85E19A-6343-4B4A-BD06-E7E9DBDA1F42}"/>
              </a:ext>
            </a:extLst>
          </p:cNvPr>
          <p:cNvSpPr>
            <a:spLocks noGrp="1"/>
          </p:cNvSpPr>
          <p:nvPr>
            <p:ph idx="1"/>
          </p:nvPr>
        </p:nvSpPr>
        <p:spPr/>
        <p:txBody>
          <a:bodyPr/>
          <a:lstStyle/>
          <a:p>
            <a:pPr algn="just"/>
            <a:r>
              <a:rPr lang="en-US" b="0" i="0">
                <a:solidFill>
                  <a:srgbClr val="222222"/>
                </a:solidFill>
                <a:effectLst/>
                <a:latin typeface="Roboto"/>
              </a:rPr>
              <a:t>Biasing of JFET</a:t>
            </a:r>
            <a:endParaRPr lang="en-US" b="1" i="0">
              <a:solidFill>
                <a:srgbClr val="222222"/>
              </a:solidFill>
              <a:effectLst/>
              <a:latin typeface="Roboto"/>
            </a:endParaRPr>
          </a:p>
          <a:p>
            <a:pPr algn="just"/>
            <a:r>
              <a:rPr lang="en-US" b="0" i="0">
                <a:solidFill>
                  <a:srgbClr val="555555"/>
                </a:solidFill>
                <a:effectLst/>
                <a:latin typeface="Roboto"/>
              </a:rPr>
              <a:t>Different types of techniques are used to bias the JFET in a proper manner. From various techniques, below three are widely used:</a:t>
            </a:r>
          </a:p>
          <a:p>
            <a:pPr algn="just">
              <a:buFont typeface="Arial" panose="020B0604020202020204" pitchFamily="34" charset="0"/>
              <a:buChar char="•"/>
            </a:pPr>
            <a:r>
              <a:rPr lang="en-US" b="0" i="0">
                <a:solidFill>
                  <a:srgbClr val="555555"/>
                </a:solidFill>
                <a:effectLst/>
                <a:latin typeface="Roboto"/>
              </a:rPr>
              <a:t>Fixed DC Biasing Technique</a:t>
            </a:r>
          </a:p>
          <a:p>
            <a:pPr algn="just">
              <a:buFont typeface="Arial" panose="020B0604020202020204" pitchFamily="34" charset="0"/>
              <a:buChar char="•"/>
            </a:pPr>
            <a:r>
              <a:rPr lang="en-US" b="0" i="0">
                <a:solidFill>
                  <a:srgbClr val="555555"/>
                </a:solidFill>
                <a:effectLst/>
                <a:latin typeface="Roboto"/>
              </a:rPr>
              <a:t>Self-Biasing Technique</a:t>
            </a:r>
          </a:p>
          <a:p>
            <a:pPr algn="just">
              <a:buFont typeface="Arial" panose="020B0604020202020204" pitchFamily="34" charset="0"/>
              <a:buChar char="•"/>
            </a:pPr>
            <a:r>
              <a:rPr lang="en-US" b="0" i="0">
                <a:solidFill>
                  <a:srgbClr val="555555"/>
                </a:solidFill>
                <a:effectLst/>
                <a:latin typeface="Roboto"/>
              </a:rPr>
              <a:t>Potential Divider Biasing</a:t>
            </a:r>
          </a:p>
        </p:txBody>
      </p:sp>
    </p:spTree>
    <p:extLst>
      <p:ext uri="{BB962C8B-B14F-4D97-AF65-F5344CB8AC3E}">
        <p14:creationId xmlns:p14="http://schemas.microsoft.com/office/powerpoint/2010/main" val="264402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9A55-E1A6-4F37-A11A-962AECB32BC7}"/>
              </a:ext>
            </a:extLst>
          </p:cNvPr>
          <p:cNvSpPr>
            <a:spLocks noGrp="1"/>
          </p:cNvSpPr>
          <p:nvPr>
            <p:ph type="title"/>
          </p:nvPr>
        </p:nvSpPr>
        <p:spPr/>
        <p:txBody>
          <a:bodyPr/>
          <a:lstStyle/>
          <a:p>
            <a:r>
              <a:rPr lang="en-IN" dirty="0"/>
              <a:t>HIGH SPEED APD</a:t>
            </a:r>
          </a:p>
        </p:txBody>
      </p:sp>
      <p:pic>
        <p:nvPicPr>
          <p:cNvPr id="1026" name="Picture 2">
            <a:extLst>
              <a:ext uri="{FF2B5EF4-FFF2-40B4-BE49-F238E27FC236}">
                <a16:creationId xmlns:a16="http://schemas.microsoft.com/office/drawing/2014/main" id="{054F34E5-901C-4C6C-BE8B-D56427ABB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411984"/>
            <a:ext cx="9538447"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18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EB21-558D-4A57-B2FA-D13401119E56}"/>
              </a:ext>
            </a:extLst>
          </p:cNvPr>
          <p:cNvSpPr>
            <a:spLocks noGrp="1"/>
          </p:cNvSpPr>
          <p:nvPr>
            <p:ph type="title"/>
          </p:nvPr>
        </p:nvSpPr>
        <p:spPr>
          <a:xfrm>
            <a:off x="1081278" y="13716"/>
            <a:ext cx="9720072" cy="1499616"/>
          </a:xfrm>
        </p:spPr>
        <p:txBody>
          <a:bodyPr/>
          <a:lstStyle/>
          <a:p>
            <a:r>
              <a:rPr lang="en-IN" dirty="0"/>
              <a:t>Fixed dc biasing technique</a:t>
            </a:r>
          </a:p>
        </p:txBody>
      </p:sp>
      <p:pic>
        <p:nvPicPr>
          <p:cNvPr id="4100" name="Picture 4" descr="Fixed Biasing">
            <a:extLst>
              <a:ext uri="{FF2B5EF4-FFF2-40B4-BE49-F238E27FC236}">
                <a16:creationId xmlns:a16="http://schemas.microsoft.com/office/drawing/2014/main" id="{BA7431E0-818B-4CF3-9497-3E1896EA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048" y="998982"/>
            <a:ext cx="6544597" cy="548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29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4F96-9060-4D5C-B474-AAC109111A06}"/>
              </a:ext>
            </a:extLst>
          </p:cNvPr>
          <p:cNvSpPr>
            <a:spLocks noGrp="1"/>
          </p:cNvSpPr>
          <p:nvPr>
            <p:ph type="title"/>
          </p:nvPr>
        </p:nvSpPr>
        <p:spPr/>
        <p:txBody>
          <a:bodyPr/>
          <a:lstStyle/>
          <a:p>
            <a:r>
              <a:rPr lang="en-IN" dirty="0"/>
              <a:t>           fixed dc biasing </a:t>
            </a:r>
          </a:p>
        </p:txBody>
      </p:sp>
      <p:sp>
        <p:nvSpPr>
          <p:cNvPr id="3" name="Content Placeholder 2">
            <a:extLst>
              <a:ext uri="{FF2B5EF4-FFF2-40B4-BE49-F238E27FC236}">
                <a16:creationId xmlns:a16="http://schemas.microsoft.com/office/drawing/2014/main" id="{89C057E0-15CF-4733-8B24-DE78A16D46FC}"/>
              </a:ext>
            </a:extLst>
          </p:cNvPr>
          <p:cNvSpPr>
            <a:spLocks noGrp="1"/>
          </p:cNvSpPr>
          <p:nvPr>
            <p:ph idx="1"/>
          </p:nvPr>
        </p:nvSpPr>
        <p:spPr/>
        <p:txBody>
          <a:bodyPr/>
          <a:lstStyle/>
          <a:p>
            <a:r>
              <a:rPr lang="en-US" b="0" i="0">
                <a:solidFill>
                  <a:srgbClr val="555555"/>
                </a:solidFill>
                <a:effectLst/>
                <a:latin typeface="Roboto"/>
              </a:rPr>
              <a:t>In fixed DC biasing technique of an N channel JFET, the gate of the JFET is connected in such a way that the  V</a:t>
            </a:r>
            <a:r>
              <a:rPr lang="en-US" b="0" i="0" baseline="-25000">
                <a:solidFill>
                  <a:srgbClr val="555555"/>
                </a:solidFill>
                <a:effectLst/>
                <a:latin typeface="Roboto"/>
              </a:rPr>
              <a:t>GS</a:t>
            </a:r>
            <a:r>
              <a:rPr lang="en-US" b="0" i="0">
                <a:solidFill>
                  <a:srgbClr val="555555"/>
                </a:solidFill>
                <a:effectLst/>
                <a:latin typeface="Roboto"/>
              </a:rPr>
              <a:t> of the JFET remains negative all the time. As the input impedance of a JFET is very high there are no loading effects observed in the input signal. The current flow through the resistor R1 remains zero. When we apply an AC signal across the input capacitor C1, the signal appears across the gate. Now, if we calculate the voltage drop across the R1, as per the Ohms law it will be V = I x R or V</a:t>
            </a:r>
            <a:r>
              <a:rPr lang="en-US" b="0" i="0" baseline="-25000">
                <a:solidFill>
                  <a:srgbClr val="555555"/>
                </a:solidFill>
                <a:effectLst/>
                <a:latin typeface="Roboto"/>
              </a:rPr>
              <a:t>drop</a:t>
            </a:r>
            <a:r>
              <a:rPr lang="en-US" b="0" i="0">
                <a:solidFill>
                  <a:srgbClr val="555555"/>
                </a:solidFill>
                <a:effectLst/>
                <a:latin typeface="Roboto"/>
              </a:rPr>
              <a:t> = Gate current x R1. As the current flowing to the gate is 0 the Voltage drop across the gate remains zero. So, by this biasing technique, we can control the JFET drain current by just changing the fixed voltage thus changing the V</a:t>
            </a:r>
            <a:r>
              <a:rPr lang="en-US" b="0" i="0" baseline="-25000">
                <a:solidFill>
                  <a:srgbClr val="555555"/>
                </a:solidFill>
                <a:effectLst/>
                <a:latin typeface="Roboto"/>
              </a:rPr>
              <a:t>GS</a:t>
            </a:r>
            <a:r>
              <a:rPr lang="en-US" b="0" i="0">
                <a:solidFill>
                  <a:srgbClr val="555555"/>
                </a:solidFill>
                <a:effectLst/>
                <a:latin typeface="Roboto"/>
              </a:rPr>
              <a:t>.</a:t>
            </a:r>
            <a:endParaRPr lang="en-IN"/>
          </a:p>
        </p:txBody>
      </p:sp>
    </p:spTree>
    <p:extLst>
      <p:ext uri="{BB962C8B-B14F-4D97-AF65-F5344CB8AC3E}">
        <p14:creationId xmlns:p14="http://schemas.microsoft.com/office/powerpoint/2010/main" val="137405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7047-20A0-47F0-8A64-5F383BF17299}"/>
              </a:ext>
            </a:extLst>
          </p:cNvPr>
          <p:cNvSpPr>
            <a:spLocks noGrp="1"/>
          </p:cNvSpPr>
          <p:nvPr>
            <p:ph type="title"/>
          </p:nvPr>
        </p:nvSpPr>
        <p:spPr/>
        <p:txBody>
          <a:bodyPr/>
          <a:lstStyle/>
          <a:p>
            <a:r>
              <a:rPr lang="en-IN" dirty="0"/>
              <a:t>Self biasing technique</a:t>
            </a:r>
          </a:p>
        </p:txBody>
      </p:sp>
      <p:pic>
        <p:nvPicPr>
          <p:cNvPr id="5122" name="Picture 2" descr="Self Biasing">
            <a:extLst>
              <a:ext uri="{FF2B5EF4-FFF2-40B4-BE49-F238E27FC236}">
                <a16:creationId xmlns:a16="http://schemas.microsoft.com/office/drawing/2014/main" id="{51672BA9-6AAC-4EC5-BCEA-FB00F150DA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6451" y="2873553"/>
            <a:ext cx="7737987" cy="339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49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D69E-94CD-4820-8D33-A5117D668856}"/>
              </a:ext>
            </a:extLst>
          </p:cNvPr>
          <p:cNvSpPr>
            <a:spLocks noGrp="1"/>
          </p:cNvSpPr>
          <p:nvPr>
            <p:ph type="title"/>
          </p:nvPr>
        </p:nvSpPr>
        <p:spPr/>
        <p:txBody>
          <a:bodyPr/>
          <a:lstStyle/>
          <a:p>
            <a:r>
              <a:rPr lang="en-IN" dirty="0"/>
              <a:t>         self biasing</a:t>
            </a:r>
          </a:p>
        </p:txBody>
      </p:sp>
      <p:sp>
        <p:nvSpPr>
          <p:cNvPr id="9" name="TextBox 8">
            <a:extLst>
              <a:ext uri="{FF2B5EF4-FFF2-40B4-BE49-F238E27FC236}">
                <a16:creationId xmlns:a16="http://schemas.microsoft.com/office/drawing/2014/main" id="{7BC9CA40-41B0-4864-A7DE-7E78B4DDDDFF}"/>
              </a:ext>
            </a:extLst>
          </p:cNvPr>
          <p:cNvSpPr txBox="1"/>
          <p:nvPr/>
        </p:nvSpPr>
        <p:spPr>
          <a:xfrm>
            <a:off x="1024128" y="2102739"/>
            <a:ext cx="10528776" cy="2308324"/>
          </a:xfrm>
          <a:prstGeom prst="rect">
            <a:avLst/>
          </a:prstGeom>
          <a:noFill/>
        </p:spPr>
        <p:txBody>
          <a:bodyPr wrap="square">
            <a:spAutoFit/>
          </a:bodyPr>
          <a:lstStyle/>
          <a:p>
            <a:pPr algn="just"/>
            <a:r>
              <a:rPr lang="en-US" b="0" i="0" dirty="0">
                <a:solidFill>
                  <a:srgbClr val="555555"/>
                </a:solidFill>
                <a:effectLst/>
                <a:latin typeface="Roboto"/>
              </a:rPr>
              <a:t>n self-biasing technique, a single resistor is added across the source pin. The voltage drop across the source resistor R2 creates the V</a:t>
            </a:r>
            <a:r>
              <a:rPr lang="en-US" b="0" i="0" baseline="-25000" dirty="0">
                <a:solidFill>
                  <a:srgbClr val="555555"/>
                </a:solidFill>
                <a:effectLst/>
                <a:latin typeface="Roboto"/>
              </a:rPr>
              <a:t>GS</a:t>
            </a:r>
            <a:r>
              <a:rPr lang="en-US" b="0" i="0" dirty="0">
                <a:solidFill>
                  <a:srgbClr val="555555"/>
                </a:solidFill>
                <a:effectLst/>
                <a:latin typeface="Roboto"/>
              </a:rPr>
              <a:t> to bias the voltage. In this technique, the gate current is zero again. The source voltage is determined by the same ohms law V = I x R.  Therefore source voltage = Drain current x source resistor. Now, the gate to source voltage can be determined by the differences between gate voltage and source voltage.</a:t>
            </a:r>
          </a:p>
          <a:p>
            <a:pPr algn="just"/>
            <a:r>
              <a:rPr lang="en-US" b="0" i="0" dirty="0">
                <a:solidFill>
                  <a:srgbClr val="555555"/>
                </a:solidFill>
                <a:effectLst/>
                <a:latin typeface="Roboto"/>
              </a:rPr>
              <a:t>Since the gate voltage is 0 (as the gate current flow is 0, as per V = IR, gate voltage = Gate current x gate resistor = 0 ) the V</a:t>
            </a:r>
            <a:r>
              <a:rPr lang="en-US" b="0" i="0" baseline="-25000" dirty="0">
                <a:solidFill>
                  <a:srgbClr val="555555"/>
                </a:solidFill>
                <a:effectLst/>
                <a:latin typeface="Roboto"/>
              </a:rPr>
              <a:t>GS</a:t>
            </a:r>
            <a:r>
              <a:rPr lang="en-US" b="0" i="0" dirty="0">
                <a:solidFill>
                  <a:srgbClr val="555555"/>
                </a:solidFill>
                <a:effectLst/>
                <a:latin typeface="Roboto"/>
              </a:rPr>
              <a:t> = 0 – Gate current x Source resistance. Thus there is no external biasing source is needed. The biasing is created by self, using the voltage drop across source resistor.</a:t>
            </a:r>
          </a:p>
        </p:txBody>
      </p:sp>
    </p:spTree>
    <p:extLst>
      <p:ext uri="{BB962C8B-B14F-4D97-AF65-F5344CB8AC3E}">
        <p14:creationId xmlns:p14="http://schemas.microsoft.com/office/powerpoint/2010/main" val="2802913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58B5-E91D-4BB3-8101-E8D00B1B3D09}"/>
              </a:ext>
            </a:extLst>
          </p:cNvPr>
          <p:cNvSpPr>
            <a:spLocks noGrp="1"/>
          </p:cNvSpPr>
          <p:nvPr>
            <p:ph type="title"/>
          </p:nvPr>
        </p:nvSpPr>
        <p:spPr/>
        <p:txBody>
          <a:bodyPr/>
          <a:lstStyle/>
          <a:p>
            <a:r>
              <a:rPr lang="en-IN" dirty="0"/>
              <a:t>N channel </a:t>
            </a:r>
            <a:r>
              <a:rPr lang="en-IN" dirty="0" err="1"/>
              <a:t>jfet</a:t>
            </a:r>
            <a:endParaRPr lang="en-IN" dirty="0"/>
          </a:p>
        </p:txBody>
      </p:sp>
      <p:pic>
        <p:nvPicPr>
          <p:cNvPr id="1026" name="Picture 2" descr="working of JFET">
            <a:extLst>
              <a:ext uri="{FF2B5EF4-FFF2-40B4-BE49-F238E27FC236}">
                <a16:creationId xmlns:a16="http://schemas.microsoft.com/office/drawing/2014/main" id="{A5440996-8A66-438A-8513-218436545D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7825" y="1638300"/>
            <a:ext cx="8515350" cy="459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7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01">
            <a:extLst>
              <a:ext uri="{FF2B5EF4-FFF2-40B4-BE49-F238E27FC236}">
                <a16:creationId xmlns:a16="http://schemas.microsoft.com/office/drawing/2014/main" id="{FCAEE21E-E3C7-487B-A479-8AD104045E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219200"/>
            <a:ext cx="7886699"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9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0725-739C-4E7A-9A94-BD13BB6909EB}"/>
              </a:ext>
            </a:extLst>
          </p:cNvPr>
          <p:cNvSpPr>
            <a:spLocks noGrp="1"/>
          </p:cNvSpPr>
          <p:nvPr>
            <p:ph type="title"/>
          </p:nvPr>
        </p:nvSpPr>
        <p:spPr/>
        <p:txBody>
          <a:bodyPr/>
          <a:lstStyle/>
          <a:p>
            <a:r>
              <a:rPr lang="en-IN" dirty="0" err="1"/>
              <a:t>Jfet</a:t>
            </a:r>
            <a:r>
              <a:rPr lang="en-IN" dirty="0"/>
              <a:t> polarities</a:t>
            </a:r>
          </a:p>
        </p:txBody>
      </p:sp>
      <p:sp>
        <p:nvSpPr>
          <p:cNvPr id="3" name="Content Placeholder 2">
            <a:extLst>
              <a:ext uri="{FF2B5EF4-FFF2-40B4-BE49-F238E27FC236}">
                <a16:creationId xmlns:a16="http://schemas.microsoft.com/office/drawing/2014/main" id="{9628EEFF-2176-4184-982C-A24F00012487}"/>
              </a:ext>
            </a:extLst>
          </p:cNvPr>
          <p:cNvSpPr>
            <a:spLocks noGrp="1"/>
          </p:cNvSpPr>
          <p:nvPr>
            <p:ph idx="1"/>
          </p:nvPr>
        </p:nvSpPr>
        <p:spPr>
          <a:xfrm>
            <a:off x="-6232966" y="8279295"/>
            <a:ext cx="30664719" cy="5851985"/>
          </a:xfrm>
        </p:spPr>
        <p:txBody>
          <a:bodyPr/>
          <a:lstStyle/>
          <a:p>
            <a:endParaRPr lang="en-IN" dirty="0"/>
          </a:p>
        </p:txBody>
      </p:sp>
      <p:pic>
        <p:nvPicPr>
          <p:cNvPr id="1026" name="Picture 2" descr="902">
            <a:hlinkClick r:id="rId2"/>
            <a:extLst>
              <a:ext uri="{FF2B5EF4-FFF2-40B4-BE49-F238E27FC236}">
                <a16:creationId xmlns:a16="http://schemas.microsoft.com/office/drawing/2014/main" id="{4F7030C5-2B99-4693-922D-7996FCFB9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1" y="2721320"/>
            <a:ext cx="9014792" cy="36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28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A2FB-3DEE-4C3E-AB61-E9752DAA2A83}"/>
              </a:ext>
            </a:extLst>
          </p:cNvPr>
          <p:cNvSpPr>
            <a:spLocks noGrp="1"/>
          </p:cNvSpPr>
          <p:nvPr>
            <p:ph type="title"/>
          </p:nvPr>
        </p:nvSpPr>
        <p:spPr/>
        <p:txBody>
          <a:bodyPr/>
          <a:lstStyle/>
          <a:p>
            <a:r>
              <a:rPr lang="en-IN" dirty="0"/>
              <a:t>polarities</a:t>
            </a:r>
          </a:p>
        </p:txBody>
      </p:sp>
      <p:pic>
        <p:nvPicPr>
          <p:cNvPr id="2050" name="Picture 2" descr="903">
            <a:extLst>
              <a:ext uri="{FF2B5EF4-FFF2-40B4-BE49-F238E27FC236}">
                <a16:creationId xmlns:a16="http://schemas.microsoft.com/office/drawing/2014/main" id="{B9B57356-45C2-4C5D-9C25-210A7BC3C8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253" y="2335696"/>
            <a:ext cx="7941364" cy="39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46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9B52-016D-43B7-A464-FB06B88364D9}"/>
              </a:ext>
            </a:extLst>
          </p:cNvPr>
          <p:cNvSpPr>
            <a:spLocks noGrp="1"/>
          </p:cNvSpPr>
          <p:nvPr>
            <p:ph type="title"/>
          </p:nvPr>
        </p:nvSpPr>
        <p:spPr/>
        <p:txBody>
          <a:bodyPr/>
          <a:lstStyle/>
          <a:p>
            <a:r>
              <a:rPr lang="en-IN" dirty="0"/>
              <a:t>Connection of </a:t>
            </a:r>
            <a:r>
              <a:rPr lang="en-IN" dirty="0" err="1"/>
              <a:t>jfet</a:t>
            </a:r>
            <a:endParaRPr lang="en-IN" dirty="0"/>
          </a:p>
        </p:txBody>
      </p:sp>
      <p:sp>
        <p:nvSpPr>
          <p:cNvPr id="3" name="Content Placeholder 2">
            <a:extLst>
              <a:ext uri="{FF2B5EF4-FFF2-40B4-BE49-F238E27FC236}">
                <a16:creationId xmlns:a16="http://schemas.microsoft.com/office/drawing/2014/main" id="{04AEBE9F-8C40-482D-8947-37E04B7C7D92}"/>
              </a:ext>
            </a:extLst>
          </p:cNvPr>
          <p:cNvSpPr>
            <a:spLocks noGrp="1"/>
          </p:cNvSpPr>
          <p:nvPr>
            <p:ph idx="1"/>
          </p:nvPr>
        </p:nvSpPr>
        <p:spPr/>
        <p:txBody>
          <a:bodyPr/>
          <a:lstStyle/>
          <a:p>
            <a:pPr algn="just" fontAlgn="base"/>
            <a:r>
              <a:rPr lang="en-US" b="0" i="0" dirty="0">
                <a:solidFill>
                  <a:srgbClr val="575757"/>
                </a:solidFill>
                <a:effectLst/>
                <a:latin typeface="PT Serif"/>
              </a:rPr>
              <a:t>In each case, the voltage between the gate and source is such that the gate is reverse biased.</a:t>
            </a:r>
          </a:p>
          <a:p>
            <a:pPr algn="just" fontAlgn="base"/>
            <a:r>
              <a:rPr lang="en-US" b="0" i="0" dirty="0">
                <a:solidFill>
                  <a:srgbClr val="575757"/>
                </a:solidFill>
                <a:effectLst/>
                <a:latin typeface="PT Serif"/>
              </a:rPr>
              <a:t>The source and the drain terminals are interchangeable.</a:t>
            </a:r>
          </a:p>
          <a:p>
            <a:pPr algn="just" fontAlgn="base"/>
            <a:r>
              <a:rPr lang="en-US" b="0" i="0" dirty="0">
                <a:solidFill>
                  <a:srgbClr val="575757"/>
                </a:solidFill>
                <a:effectLst/>
                <a:latin typeface="PT Serif"/>
              </a:rPr>
              <a:t>The following points may be noted:</a:t>
            </a:r>
          </a:p>
          <a:p>
            <a:pPr algn="just" fontAlgn="base">
              <a:buFont typeface="+mj-lt"/>
              <a:buAutoNum type="arabicPeriod"/>
            </a:pPr>
            <a:r>
              <a:rPr lang="en-US" b="0" i="0" dirty="0">
                <a:solidFill>
                  <a:srgbClr val="575757"/>
                </a:solidFill>
                <a:effectLst/>
                <a:latin typeface="PT Serif"/>
              </a:rPr>
              <a:t>The input circuit ( i.e. gate to source) of a JFET is reverse biased. This means that the device has high input impedance.</a:t>
            </a:r>
          </a:p>
          <a:p>
            <a:pPr algn="just" fontAlgn="base">
              <a:buFont typeface="+mj-lt"/>
              <a:buAutoNum type="arabicPeriod"/>
            </a:pPr>
            <a:r>
              <a:rPr lang="en-US" b="0" i="0" dirty="0">
                <a:solidFill>
                  <a:srgbClr val="575757"/>
                </a:solidFill>
                <a:effectLst/>
                <a:latin typeface="PT Serif"/>
              </a:rPr>
              <a:t>The drain is so biased </a:t>
            </a:r>
            <a:r>
              <a:rPr lang="en-US" b="0" i="0" dirty="0" err="1">
                <a:solidFill>
                  <a:srgbClr val="575757"/>
                </a:solidFill>
                <a:effectLst/>
                <a:latin typeface="PT Serif"/>
              </a:rPr>
              <a:t>w.r.t.</a:t>
            </a:r>
            <a:r>
              <a:rPr lang="en-US" b="0" i="0" dirty="0">
                <a:solidFill>
                  <a:srgbClr val="575757"/>
                </a:solidFill>
                <a:effectLst/>
                <a:latin typeface="PT Serif"/>
              </a:rPr>
              <a:t> source that drain current I</a:t>
            </a:r>
            <a:r>
              <a:rPr lang="en-US" b="0" i="0" baseline="-25000" dirty="0">
                <a:solidFill>
                  <a:srgbClr val="575757"/>
                </a:solidFill>
                <a:effectLst/>
                <a:latin typeface="PT Serif"/>
              </a:rPr>
              <a:t>D</a:t>
            </a:r>
            <a:r>
              <a:rPr lang="en-US" b="0" i="0" dirty="0">
                <a:solidFill>
                  <a:srgbClr val="575757"/>
                </a:solidFill>
                <a:effectLst/>
                <a:latin typeface="PT Serif"/>
              </a:rPr>
              <a:t> flows from the source to drain.</a:t>
            </a:r>
          </a:p>
          <a:p>
            <a:pPr algn="just" fontAlgn="base">
              <a:buFont typeface="+mj-lt"/>
              <a:buAutoNum type="arabicPeriod"/>
            </a:pPr>
            <a:r>
              <a:rPr lang="en-US" b="0" i="0" dirty="0">
                <a:solidFill>
                  <a:srgbClr val="575757"/>
                </a:solidFill>
                <a:effectLst/>
                <a:latin typeface="PT Serif"/>
              </a:rPr>
              <a:t>In all JFETs, source current I</a:t>
            </a:r>
            <a:r>
              <a:rPr lang="en-US" b="0" i="0" baseline="-25000" dirty="0">
                <a:solidFill>
                  <a:srgbClr val="575757"/>
                </a:solidFill>
                <a:effectLst/>
                <a:latin typeface="PT Serif"/>
              </a:rPr>
              <a:t>S</a:t>
            </a:r>
            <a:r>
              <a:rPr lang="en-US" b="0" i="0" dirty="0">
                <a:solidFill>
                  <a:srgbClr val="575757"/>
                </a:solidFill>
                <a:effectLst/>
                <a:latin typeface="PT Serif"/>
              </a:rPr>
              <a:t> </a:t>
            </a:r>
            <a:r>
              <a:rPr lang="en-US" b="0" i="0" dirty="0" err="1">
                <a:solidFill>
                  <a:srgbClr val="575757"/>
                </a:solidFill>
                <a:effectLst/>
                <a:latin typeface="PT Serif"/>
              </a:rPr>
              <a:t>is</a:t>
            </a:r>
            <a:r>
              <a:rPr lang="en-US" b="0" i="0" dirty="0">
                <a:solidFill>
                  <a:srgbClr val="575757"/>
                </a:solidFill>
                <a:effectLst/>
                <a:latin typeface="PT Serif"/>
              </a:rPr>
              <a:t> equal to the drain current </a:t>
            </a:r>
            <a:r>
              <a:rPr lang="en-US" b="0" i="0" dirty="0" err="1">
                <a:solidFill>
                  <a:srgbClr val="575757"/>
                </a:solidFill>
                <a:effectLst/>
                <a:latin typeface="PT Serif"/>
              </a:rPr>
              <a:t>i.e</a:t>
            </a:r>
            <a:r>
              <a:rPr lang="en-US" b="0" i="0" dirty="0">
                <a:solidFill>
                  <a:srgbClr val="575757"/>
                </a:solidFill>
                <a:effectLst/>
                <a:latin typeface="PT Serif"/>
              </a:rPr>
              <a:t> I</a:t>
            </a:r>
            <a:r>
              <a:rPr lang="en-US" b="0" i="0" baseline="-25000" dirty="0">
                <a:solidFill>
                  <a:srgbClr val="575757"/>
                </a:solidFill>
                <a:effectLst/>
                <a:latin typeface="PT Serif"/>
              </a:rPr>
              <a:t>S </a:t>
            </a:r>
            <a:r>
              <a:rPr lang="en-US" b="0" i="0" dirty="0">
                <a:solidFill>
                  <a:srgbClr val="575757"/>
                </a:solidFill>
                <a:effectLst/>
                <a:latin typeface="PT Serif"/>
              </a:rPr>
              <a:t>= I</a:t>
            </a:r>
            <a:r>
              <a:rPr lang="en-US" b="0" i="0" baseline="-25000" dirty="0">
                <a:solidFill>
                  <a:srgbClr val="575757"/>
                </a:solidFill>
                <a:effectLst/>
                <a:latin typeface="PT Serif"/>
              </a:rPr>
              <a:t>D</a:t>
            </a:r>
            <a:r>
              <a:rPr lang="en-US" b="0" i="0" dirty="0">
                <a:solidFill>
                  <a:srgbClr val="575757"/>
                </a:solidFill>
                <a:effectLst/>
                <a:latin typeface="PT Serif"/>
              </a:rPr>
              <a:t>.</a:t>
            </a:r>
          </a:p>
        </p:txBody>
      </p:sp>
    </p:spTree>
    <p:extLst>
      <p:ext uri="{BB962C8B-B14F-4D97-AF65-F5344CB8AC3E}">
        <p14:creationId xmlns:p14="http://schemas.microsoft.com/office/powerpoint/2010/main" val="457395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A72C-383C-404C-8F2B-D3A5428CBF65}"/>
              </a:ext>
            </a:extLst>
          </p:cNvPr>
          <p:cNvSpPr>
            <a:spLocks noGrp="1"/>
          </p:cNvSpPr>
          <p:nvPr>
            <p:ph type="title"/>
          </p:nvPr>
        </p:nvSpPr>
        <p:spPr/>
        <p:txBody>
          <a:bodyPr/>
          <a:lstStyle/>
          <a:p>
            <a:r>
              <a:rPr lang="en-IN" dirty="0"/>
              <a:t>Principles of </a:t>
            </a:r>
            <a:r>
              <a:rPr lang="en-IN" dirty="0" err="1"/>
              <a:t>jfet</a:t>
            </a:r>
            <a:endParaRPr lang="en-IN" dirty="0"/>
          </a:p>
        </p:txBody>
      </p:sp>
      <p:sp>
        <p:nvSpPr>
          <p:cNvPr id="4" name="Rectangle 1">
            <a:extLst>
              <a:ext uri="{FF2B5EF4-FFF2-40B4-BE49-F238E27FC236}">
                <a16:creationId xmlns:a16="http://schemas.microsoft.com/office/drawing/2014/main" id="{12F5D906-11A0-4EB2-B365-62E8E902EDB5}"/>
              </a:ext>
            </a:extLst>
          </p:cNvPr>
          <p:cNvSpPr>
            <a:spLocks noGrp="1" noChangeArrowheads="1"/>
          </p:cNvSpPr>
          <p:nvPr>
            <p:ph idx="1"/>
          </p:nvPr>
        </p:nvSpPr>
        <p:spPr bwMode="auto">
          <a:xfrm>
            <a:off x="844826" y="2766491"/>
            <a:ext cx="9899375" cy="30623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inherit"/>
              </a:rPr>
              <a:t>Principle and Working of JFET</a:t>
            </a:r>
            <a:endParaRPr kumimoji="0" lang="en-US" altLang="en-US" sz="2400" b="1" i="0" u="none" strike="noStrike" cap="none" normalizeH="0" baseline="0" dirty="0">
              <a:ln>
                <a:noFill/>
              </a:ln>
              <a:solidFill>
                <a:srgbClr val="333333"/>
              </a:solidFill>
              <a:effectLst/>
              <a:latin typeface="Roboto"/>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333333"/>
                </a:solidFill>
                <a:effectLst/>
                <a:latin typeface="inherit"/>
              </a:rPr>
              <a:t>Principle of JEFT</a:t>
            </a:r>
            <a:endParaRPr kumimoji="0" lang="en-US" altLang="en-US" sz="2100" b="1" i="0" u="none" strike="noStrike" cap="none" normalizeH="0" baseline="0" dirty="0">
              <a:ln>
                <a:noFill/>
              </a:ln>
              <a:solidFill>
                <a:srgbClr val="333333"/>
              </a:solidFill>
              <a:effectLst/>
              <a:latin typeface="Roboto"/>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The two </a:t>
            </a:r>
            <a:r>
              <a:rPr kumimoji="0" lang="en-US" altLang="en-US" sz="1400" b="0" i="0" u="none" strike="noStrike" cap="none" normalizeH="0" baseline="0" dirty="0" err="1">
                <a:ln>
                  <a:noFill/>
                </a:ln>
                <a:solidFill>
                  <a:srgbClr val="575757"/>
                </a:solidFill>
                <a:effectLst/>
                <a:latin typeface="PT Serif"/>
              </a:rPr>
              <a:t>pn</a:t>
            </a:r>
            <a:r>
              <a:rPr kumimoji="0" lang="en-US" altLang="en-US" sz="1400" b="0" i="0" u="none" strike="noStrike" cap="none" normalizeH="0" baseline="0" dirty="0">
                <a:ln>
                  <a:noFill/>
                </a:ln>
                <a:solidFill>
                  <a:srgbClr val="575757"/>
                </a:solidFill>
                <a:effectLst/>
                <a:latin typeface="PT Serif"/>
              </a:rPr>
              <a:t> junctions at the sides form two depletion layers.</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The current conduction by charge carriers (i.e. electrons) is through the channel between the two depletion layers and out of the drain.</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The width and hence resistance of this channel can be controlled by changing the input voltage V</a:t>
            </a:r>
            <a:r>
              <a:rPr kumimoji="0" lang="en-US" altLang="en-US" sz="1400" b="0" i="0" u="none" strike="noStrike" cap="none" normalizeH="0" baseline="-30000" dirty="0">
                <a:ln>
                  <a:noFill/>
                </a:ln>
                <a:solidFill>
                  <a:srgbClr val="575757"/>
                </a:solidFill>
                <a:effectLst/>
                <a:latin typeface="PT Serif"/>
              </a:rPr>
              <a:t>GS</a:t>
            </a:r>
            <a:r>
              <a:rPr kumimoji="0" lang="en-US" altLang="en-US" sz="1400" b="0" i="0" u="none" strike="noStrike" cap="none" normalizeH="0" baseline="0" dirty="0">
                <a:ln>
                  <a:noFill/>
                </a:ln>
                <a:solidFill>
                  <a:srgbClr val="575757"/>
                </a:solidFill>
                <a:effectLst/>
                <a:latin typeface="PT Serif"/>
              </a:rPr>
              <a:t>.</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The greater the  reverse voltage V</a:t>
            </a:r>
            <a:r>
              <a:rPr kumimoji="0" lang="en-US" altLang="en-US" sz="1400" b="0" i="0" u="none" strike="noStrike" cap="none" normalizeH="0" baseline="-30000" dirty="0">
                <a:ln>
                  <a:noFill/>
                </a:ln>
                <a:solidFill>
                  <a:srgbClr val="575757"/>
                </a:solidFill>
                <a:effectLst/>
                <a:latin typeface="PT Serif"/>
              </a:rPr>
              <a:t>GS</a:t>
            </a:r>
            <a:r>
              <a:rPr kumimoji="0" lang="en-US" altLang="en-US" sz="1400" b="0" i="0" u="none" strike="noStrike" cap="none" normalizeH="0" baseline="0" dirty="0">
                <a:ln>
                  <a:noFill/>
                </a:ln>
                <a:solidFill>
                  <a:srgbClr val="575757"/>
                </a:solidFill>
                <a:effectLst/>
                <a:latin typeface="PT Serif"/>
              </a:rPr>
              <a:t>, the wider will be the depletion layer and narrower will be the conducting channel.</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The narrower channel means greater resistance and hence source to drain current decreases.</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Reverse will happen when V</a:t>
            </a:r>
            <a:r>
              <a:rPr kumimoji="0" lang="en-US" altLang="en-US" sz="1400" b="0" i="0" u="none" strike="noStrike" cap="none" normalizeH="0" baseline="-30000" dirty="0">
                <a:ln>
                  <a:noFill/>
                </a:ln>
                <a:solidFill>
                  <a:srgbClr val="575757"/>
                </a:solidFill>
                <a:effectLst/>
                <a:latin typeface="PT Serif"/>
              </a:rPr>
              <a:t>GS</a:t>
            </a:r>
            <a:r>
              <a:rPr kumimoji="0" lang="en-US" altLang="en-US" sz="1400" b="0" i="0" u="none" strike="noStrike" cap="none" normalizeH="0" baseline="0" dirty="0">
                <a:ln>
                  <a:noFill/>
                </a:ln>
                <a:solidFill>
                  <a:srgbClr val="575757"/>
                </a:solidFill>
                <a:effectLst/>
                <a:latin typeface="PT Serif"/>
              </a:rPr>
              <a:t> decreases.</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Thus JFET operates on the principle that width and hence resistance of the conducting channel can be varied by changing the reverse voltage V</a:t>
            </a:r>
            <a:r>
              <a:rPr kumimoji="0" lang="en-US" altLang="en-US" sz="1400" b="0" i="0" u="none" strike="noStrike" cap="none" normalizeH="0" baseline="-30000" dirty="0">
                <a:ln>
                  <a:noFill/>
                </a:ln>
                <a:solidFill>
                  <a:srgbClr val="575757"/>
                </a:solidFill>
                <a:effectLst/>
                <a:latin typeface="PT Serif"/>
              </a:rPr>
              <a:t>GS</a:t>
            </a:r>
            <a:r>
              <a:rPr kumimoji="0" lang="en-US" altLang="en-US" sz="1400" b="0" i="0" u="none" strike="noStrike" cap="none" normalizeH="0" baseline="0" dirty="0">
                <a:ln>
                  <a:noFill/>
                </a:ln>
                <a:solidFill>
                  <a:srgbClr val="575757"/>
                </a:solidFill>
                <a:effectLst/>
                <a:latin typeface="PT Serif"/>
              </a:rPr>
              <a:t>.</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75757"/>
                </a:solidFill>
                <a:effectLst/>
                <a:latin typeface="PT Serif"/>
              </a:rPr>
              <a:t>In other word, the magnitude of drain current I</a:t>
            </a:r>
            <a:r>
              <a:rPr kumimoji="0" lang="en-US" altLang="en-US" sz="1400" b="0" i="0" u="none" strike="noStrike" cap="none" normalizeH="0" baseline="-30000" dirty="0">
                <a:ln>
                  <a:noFill/>
                </a:ln>
                <a:solidFill>
                  <a:srgbClr val="575757"/>
                </a:solidFill>
                <a:effectLst/>
                <a:latin typeface="PT Serif"/>
              </a:rPr>
              <a:t>D </a:t>
            </a:r>
            <a:r>
              <a:rPr kumimoji="0" lang="en-US" altLang="en-US" sz="1400" b="0" i="0" u="none" strike="noStrike" cap="none" normalizeH="0" baseline="0" dirty="0">
                <a:ln>
                  <a:noFill/>
                </a:ln>
                <a:solidFill>
                  <a:srgbClr val="575757"/>
                </a:solidFill>
                <a:effectLst/>
                <a:latin typeface="PT Serif"/>
              </a:rPr>
              <a:t>can be changed by altering V</a:t>
            </a:r>
            <a:r>
              <a:rPr kumimoji="0" lang="en-US" altLang="en-US" sz="1400" b="0" i="0" u="none" strike="noStrike" cap="none" normalizeH="0" baseline="-30000" dirty="0">
                <a:ln>
                  <a:noFill/>
                </a:ln>
                <a:solidFill>
                  <a:srgbClr val="575757"/>
                </a:solidFill>
                <a:effectLst/>
                <a:latin typeface="PT Serif"/>
              </a:rPr>
              <a:t>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202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9731-53D7-41EA-8DBE-BCB57AAD239B}"/>
              </a:ext>
            </a:extLst>
          </p:cNvPr>
          <p:cNvSpPr>
            <a:spLocks noGrp="1"/>
          </p:cNvSpPr>
          <p:nvPr>
            <p:ph type="title"/>
          </p:nvPr>
        </p:nvSpPr>
        <p:spPr/>
        <p:txBody>
          <a:bodyPr/>
          <a:lstStyle/>
          <a:p>
            <a:r>
              <a:rPr lang="en-IN" dirty="0"/>
              <a:t>               APD</a:t>
            </a:r>
          </a:p>
        </p:txBody>
      </p:sp>
      <p:pic>
        <p:nvPicPr>
          <p:cNvPr id="5" name="Content Placeholder 4">
            <a:extLst>
              <a:ext uri="{FF2B5EF4-FFF2-40B4-BE49-F238E27FC236}">
                <a16:creationId xmlns:a16="http://schemas.microsoft.com/office/drawing/2014/main" id="{47F0B596-C310-4262-B56D-B23DF4FE0E2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0275" y="2084832"/>
            <a:ext cx="7877175" cy="4392168"/>
          </a:xfrm>
        </p:spPr>
      </p:pic>
    </p:spTree>
    <p:extLst>
      <p:ext uri="{BB962C8B-B14F-4D97-AF65-F5344CB8AC3E}">
        <p14:creationId xmlns:p14="http://schemas.microsoft.com/office/powerpoint/2010/main" val="3612853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D4EF-2876-4FF2-9A83-3B102FB25A0C}"/>
              </a:ext>
            </a:extLst>
          </p:cNvPr>
          <p:cNvSpPr>
            <a:spLocks noGrp="1"/>
          </p:cNvSpPr>
          <p:nvPr>
            <p:ph type="title"/>
          </p:nvPr>
        </p:nvSpPr>
        <p:spPr/>
        <p:txBody>
          <a:bodyPr/>
          <a:lstStyle/>
          <a:p>
            <a:r>
              <a:rPr lang="en-IN" dirty="0"/>
              <a:t>Working of </a:t>
            </a:r>
            <a:r>
              <a:rPr lang="en-IN" dirty="0" err="1"/>
              <a:t>jfet</a:t>
            </a:r>
            <a:endParaRPr lang="en-IN" dirty="0"/>
          </a:p>
        </p:txBody>
      </p:sp>
      <p:pic>
        <p:nvPicPr>
          <p:cNvPr id="4098" name="Picture 2" descr="106">
            <a:hlinkClick r:id="rId2"/>
            <a:extLst>
              <a:ext uri="{FF2B5EF4-FFF2-40B4-BE49-F238E27FC236}">
                <a16:creationId xmlns:a16="http://schemas.microsoft.com/office/drawing/2014/main" id="{7A32E404-0652-47E7-A69E-FF5059462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706" y="3026465"/>
            <a:ext cx="5949529" cy="299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17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A132-FD23-4B01-819F-113305F0271B}"/>
              </a:ext>
            </a:extLst>
          </p:cNvPr>
          <p:cNvSpPr>
            <a:spLocks noGrp="1"/>
          </p:cNvSpPr>
          <p:nvPr>
            <p:ph type="title"/>
          </p:nvPr>
        </p:nvSpPr>
        <p:spPr/>
        <p:txBody>
          <a:bodyPr/>
          <a:lstStyle/>
          <a:p>
            <a:r>
              <a:rPr lang="en-IN" dirty="0"/>
              <a:t>Working of </a:t>
            </a:r>
            <a:r>
              <a:rPr lang="en-IN" dirty="0" err="1"/>
              <a:t>jfet</a:t>
            </a:r>
            <a:endParaRPr lang="en-IN" dirty="0"/>
          </a:p>
        </p:txBody>
      </p:sp>
      <p:sp>
        <p:nvSpPr>
          <p:cNvPr id="3" name="Content Placeholder 2">
            <a:extLst>
              <a:ext uri="{FF2B5EF4-FFF2-40B4-BE49-F238E27FC236}">
                <a16:creationId xmlns:a16="http://schemas.microsoft.com/office/drawing/2014/main" id="{78321B6C-296A-4332-AB90-718F1B735206}"/>
              </a:ext>
            </a:extLst>
          </p:cNvPr>
          <p:cNvSpPr>
            <a:spLocks noGrp="1"/>
          </p:cNvSpPr>
          <p:nvPr>
            <p:ph idx="1"/>
          </p:nvPr>
        </p:nvSpPr>
        <p:spPr/>
        <p:txBody>
          <a:bodyPr/>
          <a:lstStyle/>
          <a:p>
            <a:pPr algn="just" fontAlgn="base"/>
            <a:r>
              <a:rPr lang="en-US" b="0" i="0" dirty="0">
                <a:solidFill>
                  <a:srgbClr val="575757"/>
                </a:solidFill>
                <a:effectLst/>
                <a:latin typeface="PT Serif"/>
              </a:rPr>
              <a:t>This reduces the width of conducting channel, thereby increasing the resistance of n-type bar.</a:t>
            </a:r>
          </a:p>
          <a:p>
            <a:pPr algn="just" fontAlgn="base"/>
            <a:r>
              <a:rPr lang="en-US" b="0" i="0" dirty="0">
                <a:solidFill>
                  <a:srgbClr val="575757"/>
                </a:solidFill>
                <a:effectLst/>
                <a:latin typeface="PT Serif"/>
              </a:rPr>
              <a:t>Consequently, the current from source to drain is decreased.</a:t>
            </a:r>
          </a:p>
          <a:p>
            <a:pPr algn="just" fontAlgn="base"/>
            <a:r>
              <a:rPr lang="en-US" b="0" i="0" dirty="0">
                <a:solidFill>
                  <a:srgbClr val="575757"/>
                </a:solidFill>
                <a:effectLst/>
                <a:latin typeface="PT Serif"/>
              </a:rPr>
              <a:t>On the other hand, when the reverse bias on the gate is decreased, the width of the depletion layer also decreases.</a:t>
            </a:r>
          </a:p>
          <a:p>
            <a:pPr algn="just" fontAlgn="base"/>
            <a:r>
              <a:rPr lang="en-US" b="0" i="0" dirty="0">
                <a:solidFill>
                  <a:srgbClr val="575757"/>
                </a:solidFill>
                <a:effectLst/>
                <a:latin typeface="PT Serif"/>
              </a:rPr>
              <a:t>This increases the width of the conducting channel and hence source to drain current.</a:t>
            </a:r>
          </a:p>
          <a:p>
            <a:pPr algn="just" fontAlgn="base"/>
            <a:r>
              <a:rPr lang="en-US" b="0" i="0" dirty="0">
                <a:solidFill>
                  <a:srgbClr val="575757"/>
                </a:solidFill>
                <a:effectLst/>
                <a:latin typeface="PT Serif"/>
              </a:rPr>
              <a:t>A p-channel JFET operates in the same manner as an n-channel JFET except that channel current carriers will be the holes instead of electrons and polarities of V</a:t>
            </a:r>
            <a:r>
              <a:rPr lang="en-US" b="0" i="0" baseline="-25000" dirty="0">
                <a:solidFill>
                  <a:srgbClr val="575757"/>
                </a:solidFill>
                <a:effectLst/>
                <a:latin typeface="PT Serif"/>
              </a:rPr>
              <a:t>GS</a:t>
            </a:r>
            <a:r>
              <a:rPr lang="en-US" b="0" i="0" dirty="0">
                <a:solidFill>
                  <a:srgbClr val="575757"/>
                </a:solidFill>
                <a:effectLst/>
                <a:latin typeface="PT Serif"/>
              </a:rPr>
              <a:t> and V</a:t>
            </a:r>
            <a:r>
              <a:rPr lang="en-US" b="0" i="0" baseline="-25000" dirty="0">
                <a:solidFill>
                  <a:srgbClr val="575757"/>
                </a:solidFill>
                <a:effectLst/>
                <a:latin typeface="PT Serif"/>
              </a:rPr>
              <a:t>DS </a:t>
            </a:r>
            <a:r>
              <a:rPr lang="en-US" b="0" i="0" dirty="0">
                <a:solidFill>
                  <a:srgbClr val="575757"/>
                </a:solidFill>
                <a:effectLst/>
                <a:latin typeface="PT Serif"/>
              </a:rPr>
              <a:t>are reversed.</a:t>
            </a:r>
          </a:p>
        </p:txBody>
      </p:sp>
    </p:spTree>
    <p:extLst>
      <p:ext uri="{BB962C8B-B14F-4D97-AF65-F5344CB8AC3E}">
        <p14:creationId xmlns:p14="http://schemas.microsoft.com/office/powerpoint/2010/main" val="2210910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8B55-FCC3-4EDD-9853-27F975FBF50A}"/>
              </a:ext>
            </a:extLst>
          </p:cNvPr>
          <p:cNvSpPr>
            <a:spLocks noGrp="1"/>
          </p:cNvSpPr>
          <p:nvPr>
            <p:ph type="title"/>
          </p:nvPr>
        </p:nvSpPr>
        <p:spPr/>
        <p:txBody>
          <a:bodyPr/>
          <a:lstStyle/>
          <a:p>
            <a:r>
              <a:rPr lang="en-IN" dirty="0"/>
              <a:t>Symbol of </a:t>
            </a:r>
            <a:r>
              <a:rPr lang="en-IN" dirty="0" err="1"/>
              <a:t>jfet</a:t>
            </a:r>
            <a:endParaRPr lang="en-IN" dirty="0"/>
          </a:p>
        </p:txBody>
      </p:sp>
      <p:pic>
        <p:nvPicPr>
          <p:cNvPr id="5122" name="Picture 2" descr="907">
            <a:hlinkClick r:id="rId2"/>
            <a:extLst>
              <a:ext uri="{FF2B5EF4-FFF2-40B4-BE49-F238E27FC236}">
                <a16:creationId xmlns:a16="http://schemas.microsoft.com/office/drawing/2014/main" id="{F458AE8D-EED7-4FE9-989D-F73803042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783" y="3429000"/>
            <a:ext cx="7851913" cy="260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26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A642-6011-4785-A83F-A245C6799C9D}"/>
              </a:ext>
            </a:extLst>
          </p:cNvPr>
          <p:cNvSpPr>
            <a:spLocks noGrp="1"/>
          </p:cNvSpPr>
          <p:nvPr>
            <p:ph type="title"/>
          </p:nvPr>
        </p:nvSpPr>
        <p:spPr/>
        <p:txBody>
          <a:bodyPr/>
          <a:lstStyle/>
          <a:p>
            <a:r>
              <a:rPr lang="en-IN" dirty="0"/>
              <a:t>Advantage of </a:t>
            </a:r>
            <a:r>
              <a:rPr lang="en-IN" dirty="0" err="1"/>
              <a:t>jfet</a:t>
            </a:r>
            <a:endParaRPr lang="en-IN" dirty="0"/>
          </a:p>
        </p:txBody>
      </p:sp>
      <p:sp>
        <p:nvSpPr>
          <p:cNvPr id="3" name="Content Placeholder 2">
            <a:extLst>
              <a:ext uri="{FF2B5EF4-FFF2-40B4-BE49-F238E27FC236}">
                <a16:creationId xmlns:a16="http://schemas.microsoft.com/office/drawing/2014/main" id="{67605059-13B8-4607-919F-C50D1DA62776}"/>
              </a:ext>
            </a:extLst>
          </p:cNvPr>
          <p:cNvSpPr>
            <a:spLocks noGrp="1"/>
          </p:cNvSpPr>
          <p:nvPr>
            <p:ph idx="1"/>
          </p:nvPr>
        </p:nvSpPr>
        <p:spPr/>
        <p:txBody>
          <a:bodyPr>
            <a:normAutofit fontScale="92500" lnSpcReduction="10000"/>
          </a:bodyPr>
          <a:lstStyle/>
          <a:p>
            <a:pPr algn="just" fontAlgn="base"/>
            <a:r>
              <a:rPr lang="en-US" b="0" i="0">
                <a:solidFill>
                  <a:srgbClr val="575757"/>
                </a:solidFill>
                <a:effectLst/>
                <a:latin typeface="PT Serif"/>
              </a:rPr>
              <a:t>A JFET is a voltage controlled, constant current device in which variation in input voltage control the output current. Some of the advantages of JFET are:</a:t>
            </a:r>
          </a:p>
          <a:p>
            <a:pPr algn="just" fontAlgn="base">
              <a:buFont typeface="+mj-lt"/>
              <a:buAutoNum type="arabicPeriod"/>
            </a:pPr>
            <a:r>
              <a:rPr lang="en-US" b="0" i="0">
                <a:solidFill>
                  <a:srgbClr val="575757"/>
                </a:solidFill>
                <a:effectLst/>
                <a:latin typeface="PT Serif"/>
              </a:rPr>
              <a:t>It has a very high input impedance. This permits high degree of isolation between the input and output circuits.</a:t>
            </a:r>
          </a:p>
          <a:p>
            <a:pPr algn="just" fontAlgn="base">
              <a:buFont typeface="+mj-lt"/>
              <a:buAutoNum type="arabicPeriod"/>
            </a:pPr>
            <a:r>
              <a:rPr lang="en-US" b="0" i="0">
                <a:solidFill>
                  <a:srgbClr val="575757"/>
                </a:solidFill>
                <a:effectLst/>
                <a:latin typeface="PT Serif"/>
              </a:rPr>
              <a:t>The operation of a JFET depends upon the bulk material current carriers that do not cross junctions. Therefore, the inherent noise of tubes and those of transistors are not present in a JFET.</a:t>
            </a:r>
          </a:p>
          <a:p>
            <a:pPr algn="just" fontAlgn="base">
              <a:buFont typeface="+mj-lt"/>
              <a:buAutoNum type="arabicPeriod"/>
            </a:pPr>
            <a:r>
              <a:rPr lang="en-US" b="0" i="0">
                <a:solidFill>
                  <a:srgbClr val="575757"/>
                </a:solidFill>
                <a:effectLst/>
                <a:latin typeface="PT Serif"/>
              </a:rPr>
              <a:t>A JFET has a negative temperature co-efficient of resistance. This avoids the risk of thermal runaway.</a:t>
            </a:r>
          </a:p>
          <a:p>
            <a:pPr algn="just" fontAlgn="base">
              <a:buFont typeface="+mj-lt"/>
              <a:buAutoNum type="arabicPeriod"/>
            </a:pPr>
            <a:r>
              <a:rPr lang="en-US" b="0" i="0">
                <a:solidFill>
                  <a:srgbClr val="575757"/>
                </a:solidFill>
                <a:effectLst/>
                <a:latin typeface="PT Serif"/>
              </a:rPr>
              <a:t>A JFET has a very high power gain. This eliminates the necessity of using driver stages.</a:t>
            </a:r>
          </a:p>
          <a:p>
            <a:pPr algn="just" fontAlgn="base">
              <a:buFont typeface="+mj-lt"/>
              <a:buAutoNum type="arabicPeriod"/>
            </a:pPr>
            <a:r>
              <a:rPr lang="en-US" b="0" i="0">
                <a:solidFill>
                  <a:srgbClr val="575757"/>
                </a:solidFill>
                <a:effectLst/>
                <a:latin typeface="PT Serif"/>
              </a:rPr>
              <a:t>A JFET has a smaller size, longer life and high efficiency</a:t>
            </a:r>
          </a:p>
        </p:txBody>
      </p:sp>
    </p:spTree>
    <p:extLst>
      <p:ext uri="{BB962C8B-B14F-4D97-AF65-F5344CB8AC3E}">
        <p14:creationId xmlns:p14="http://schemas.microsoft.com/office/powerpoint/2010/main" val="197833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DC88DF5-005F-4C45-A4DD-E6C889999B3C}"/>
              </a:ext>
            </a:extLst>
          </p:cNvPr>
          <p:cNvSpPr>
            <a:spLocks noChangeArrowheads="1"/>
          </p:cNvSpPr>
          <p:nvPr/>
        </p:nvSpPr>
        <p:spPr bwMode="auto">
          <a:xfrm>
            <a:off x="1241991" y="1552414"/>
            <a:ext cx="9027701" cy="42030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Linux Liberti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cs typeface="Arial" panose="020B0604020202020204" pitchFamily="34" charset="0"/>
              </a:rPr>
              <a:t>The current in N-JFET due to a small voltage V</a:t>
            </a:r>
            <a:r>
              <a:rPr kumimoji="0" lang="en-US" altLang="en-US" b="0" i="0" u="none" strike="noStrike" cap="none" normalizeH="0" baseline="-30000" dirty="0">
                <a:ln>
                  <a:noFill/>
                </a:ln>
                <a:solidFill>
                  <a:srgbClr val="202122"/>
                </a:solidFill>
                <a:effectLst/>
                <a:cs typeface="Arial" panose="020B0604020202020204" pitchFamily="34" charset="0"/>
              </a:rPr>
              <a:t>DS</a:t>
            </a:r>
            <a:r>
              <a:rPr kumimoji="0" lang="en-US" altLang="en-US" b="0" i="0" u="none" strike="noStrike" cap="none" normalizeH="0" baseline="0" dirty="0">
                <a:ln>
                  <a:noFill/>
                </a:ln>
                <a:solidFill>
                  <a:srgbClr val="202122"/>
                </a:solidFill>
                <a:effectLst/>
                <a:cs typeface="Arial" panose="020B0604020202020204" pitchFamily="34" charset="0"/>
              </a:rPr>
              <a:t> (that is, in the linear ohmic region) is given by treating the channel as a rectangular bar of material of </a:t>
            </a:r>
            <a:r>
              <a:rPr kumimoji="0" lang="en-US" altLang="en-US" b="0" i="0" u="none" strike="noStrike" cap="none" normalizeH="0" baseline="0" dirty="0">
                <a:ln>
                  <a:noFill/>
                </a:ln>
                <a:solidFill>
                  <a:srgbClr val="0B0080"/>
                </a:solidFill>
                <a:effectLst/>
                <a:cs typeface="Arial" panose="020B0604020202020204" pitchFamily="34" charset="0"/>
                <a:hlinkClick r:id="rId2" tooltip="Electrical conductivity"/>
              </a:rPr>
              <a:t>electrical conductivity</a:t>
            </a:r>
            <a:r>
              <a:rPr kumimoji="0" lang="en-US" altLang="en-US" b="0" i="0" u="none" strike="noStrike" cap="none" normalizeH="0" baseline="0" dirty="0">
                <a:ln>
                  <a:noFill/>
                </a:ln>
                <a:solidFill>
                  <a:srgbClr val="202122"/>
                </a:solidFill>
                <a:effectLst/>
                <a:cs typeface="Arial" panose="020B0604020202020204" pitchFamily="34" charset="0"/>
              </a:rPr>
              <a:t>        </a:t>
            </a:r>
            <a:endParaRPr kumimoji="0" lang="en-US" altLang="en-US" b="0" i="0" u="none" strike="noStrike" cap="none" normalizeH="0" baseline="0" dirty="0">
              <a:ln>
                <a:noFill/>
              </a:ln>
              <a:solidFill>
                <a:schemeClr val="tx1"/>
              </a:solidFill>
              <a:effectLs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cs typeface="Arial" panose="020B0604020202020204" pitchFamily="34" charset="0"/>
              </a:rPr>
              <a:t>where</a:t>
            </a:r>
            <a:endParaRPr kumimoji="0" lang="en-US" altLang="en-US" b="0" i="0" u="none" strike="noStrike" cap="none" normalizeH="0" baseline="0" dirty="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I</a:t>
            </a:r>
            <a:r>
              <a:rPr kumimoji="0" lang="en-US" altLang="en-US" b="0" i="0" u="none" strike="noStrike" cap="none" normalizeH="0" baseline="-30000" dirty="0">
                <a:ln>
                  <a:noFill/>
                </a:ln>
                <a:solidFill>
                  <a:srgbClr val="202122"/>
                </a:solidFill>
                <a:effectLst/>
                <a:cs typeface="Arial" panose="020B0604020202020204" pitchFamily="34" charset="0"/>
              </a:rPr>
              <a:t>D</a:t>
            </a:r>
            <a:r>
              <a:rPr kumimoji="0" lang="en-US" altLang="en-US" b="0" i="0" u="none" strike="noStrike" cap="none" normalizeH="0" baseline="0" dirty="0">
                <a:ln>
                  <a:noFill/>
                </a:ln>
                <a:solidFill>
                  <a:srgbClr val="202122"/>
                </a:solidFill>
                <a:effectLst/>
                <a:cs typeface="Arial" panose="020B0604020202020204" pitchFamily="34" charset="0"/>
              </a:rPr>
              <a:t> = drain–source current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b</a:t>
            </a:r>
            <a:r>
              <a:rPr kumimoji="0" lang="en-US" altLang="en-US" b="0" i="0" u="none" strike="noStrike" cap="none" normalizeH="0" baseline="0" dirty="0">
                <a:ln>
                  <a:noFill/>
                </a:ln>
                <a:solidFill>
                  <a:srgbClr val="202122"/>
                </a:solidFill>
                <a:effectLst/>
                <a:cs typeface="Arial" panose="020B0604020202020204" pitchFamily="34" charset="0"/>
              </a:rPr>
              <a:t> = channel thickness for a given gate voltage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W</a:t>
            </a:r>
            <a:r>
              <a:rPr kumimoji="0" lang="en-US" altLang="en-US" b="0" i="0" u="none" strike="noStrike" cap="none" normalizeH="0" baseline="0" dirty="0">
                <a:ln>
                  <a:noFill/>
                </a:ln>
                <a:solidFill>
                  <a:srgbClr val="202122"/>
                </a:solidFill>
                <a:effectLst/>
                <a:cs typeface="Arial" panose="020B0604020202020204" pitchFamily="34" charset="0"/>
              </a:rPr>
              <a:t> = channel width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L</a:t>
            </a:r>
            <a:r>
              <a:rPr kumimoji="0" lang="en-US" altLang="en-US" b="0" i="0" u="none" strike="noStrike" cap="none" normalizeH="0" baseline="0" dirty="0">
                <a:ln>
                  <a:noFill/>
                </a:ln>
                <a:solidFill>
                  <a:srgbClr val="202122"/>
                </a:solidFill>
                <a:effectLst/>
                <a:cs typeface="Arial" panose="020B0604020202020204" pitchFamily="34" charset="0"/>
              </a:rPr>
              <a:t> = channel length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q</a:t>
            </a:r>
            <a:r>
              <a:rPr kumimoji="0" lang="en-US" altLang="en-US" b="0" i="0" u="none" strike="noStrike" cap="none" normalizeH="0" baseline="0" dirty="0">
                <a:ln>
                  <a:noFill/>
                </a:ln>
                <a:solidFill>
                  <a:srgbClr val="202122"/>
                </a:solidFill>
                <a:effectLst/>
                <a:cs typeface="Arial" panose="020B0604020202020204" pitchFamily="34" charset="0"/>
              </a:rPr>
              <a:t> = electron charge = 1.6 x 10</a:t>
            </a:r>
            <a:r>
              <a:rPr kumimoji="0" lang="en-US" altLang="en-US" b="0" i="0" u="none" strike="noStrike" cap="none" normalizeH="0" baseline="30000" dirty="0">
                <a:ln>
                  <a:noFill/>
                </a:ln>
                <a:solidFill>
                  <a:srgbClr val="202122"/>
                </a:solidFill>
                <a:effectLst/>
                <a:cs typeface="Arial" panose="020B0604020202020204" pitchFamily="34" charset="0"/>
              </a:rPr>
              <a:t>−19</a:t>
            </a:r>
            <a:r>
              <a:rPr kumimoji="0" lang="en-US" altLang="en-US" b="0" i="0" u="none" strike="noStrike" cap="none" normalizeH="0" baseline="0" dirty="0">
                <a:ln>
                  <a:noFill/>
                </a:ln>
                <a:solidFill>
                  <a:srgbClr val="202122"/>
                </a:solidFill>
                <a:effectLst/>
                <a:cs typeface="Arial" panose="020B0604020202020204" pitchFamily="34" charset="0"/>
              </a:rPr>
              <a:t> C</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err="1">
                <a:ln>
                  <a:noFill/>
                </a:ln>
                <a:solidFill>
                  <a:srgbClr val="202122"/>
                </a:solidFill>
                <a:effectLst/>
                <a:cs typeface="Arial" panose="020B0604020202020204" pitchFamily="34" charset="0"/>
              </a:rPr>
              <a:t>μ</a:t>
            </a:r>
            <a:r>
              <a:rPr kumimoji="0" lang="en-US" altLang="en-US" b="0" i="1" u="none" strike="noStrike" cap="none" normalizeH="0" baseline="-30000" dirty="0" err="1">
                <a:ln>
                  <a:noFill/>
                </a:ln>
                <a:solidFill>
                  <a:srgbClr val="202122"/>
                </a:solidFill>
                <a:effectLst/>
                <a:cs typeface="Arial" panose="020B0604020202020204" pitchFamily="34" charset="0"/>
              </a:rPr>
              <a:t>n</a:t>
            </a:r>
            <a:r>
              <a:rPr kumimoji="0" lang="en-US" altLang="en-US" b="0" i="0" u="none" strike="noStrike" cap="none" normalizeH="0" baseline="0" dirty="0">
                <a:ln>
                  <a:noFill/>
                </a:ln>
                <a:solidFill>
                  <a:srgbClr val="202122"/>
                </a:solidFill>
                <a:effectLst/>
                <a:cs typeface="Arial" panose="020B0604020202020204" pitchFamily="34" charset="0"/>
              </a:rPr>
              <a:t> = </a:t>
            </a:r>
            <a:r>
              <a:rPr kumimoji="0" lang="en-US" altLang="en-US" b="0" i="0" u="none" strike="noStrike" cap="none" normalizeH="0" baseline="0" dirty="0">
                <a:ln>
                  <a:noFill/>
                </a:ln>
                <a:solidFill>
                  <a:srgbClr val="0B0080"/>
                </a:solidFill>
                <a:effectLst/>
                <a:cs typeface="Arial" panose="020B0604020202020204" pitchFamily="34" charset="0"/>
                <a:hlinkClick r:id="rId3" tooltip="Electron mobility"/>
              </a:rPr>
              <a:t>electron mobility</a:t>
            </a:r>
            <a:endParaRPr kumimoji="0" lang="en-US" altLang="en-US" b="0" i="0" u="none" strike="noStrike" cap="none" normalizeH="0" baseline="0" dirty="0">
              <a:ln>
                <a:noFill/>
              </a:ln>
              <a:solidFill>
                <a:srgbClr val="202122"/>
              </a:solidFill>
              <a:effectL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N</a:t>
            </a:r>
            <a:r>
              <a:rPr kumimoji="0" lang="en-US" altLang="en-US" b="0" i="1" u="none" strike="noStrike" cap="none" normalizeH="0" baseline="-30000" dirty="0">
                <a:ln>
                  <a:noFill/>
                </a:ln>
                <a:solidFill>
                  <a:srgbClr val="202122"/>
                </a:solidFill>
                <a:effectLst/>
                <a:cs typeface="Arial" panose="020B0604020202020204" pitchFamily="34" charset="0"/>
              </a:rPr>
              <a:t>d</a:t>
            </a:r>
            <a:r>
              <a:rPr kumimoji="0" lang="en-US" altLang="en-US" b="0" i="0" u="none" strike="noStrike" cap="none" normalizeH="0" baseline="0" dirty="0">
                <a:ln>
                  <a:noFill/>
                </a:ln>
                <a:solidFill>
                  <a:srgbClr val="202122"/>
                </a:solidFill>
                <a:effectLst/>
                <a:cs typeface="Arial" panose="020B0604020202020204" pitchFamily="34" charset="0"/>
              </a:rPr>
              <a:t> = n-type doping (donor) concentration.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02122"/>
                </a:solidFill>
                <a:effectLst/>
                <a:cs typeface="Arial" panose="020B0604020202020204" pitchFamily="34" charset="0"/>
              </a:rPr>
              <a:t>V</a:t>
            </a:r>
            <a:r>
              <a:rPr kumimoji="0" lang="en-US" altLang="en-US" b="0" i="0" u="none" strike="noStrike" cap="none" normalizeH="0" baseline="-30000" dirty="0">
                <a:ln>
                  <a:noFill/>
                </a:ln>
                <a:solidFill>
                  <a:srgbClr val="202122"/>
                </a:solidFill>
                <a:effectLst/>
                <a:cs typeface="Arial" panose="020B0604020202020204" pitchFamily="34" charset="0"/>
              </a:rPr>
              <a:t>P</a:t>
            </a:r>
            <a:r>
              <a:rPr kumimoji="0" lang="en-US" altLang="en-US" b="0" i="0" u="none" strike="noStrike" cap="none" normalizeH="0" baseline="0" dirty="0">
                <a:ln>
                  <a:noFill/>
                </a:ln>
                <a:solidFill>
                  <a:srgbClr val="202122"/>
                </a:solidFill>
                <a:effectLst/>
                <a:cs typeface="Arial" panose="020B0604020202020204" pitchFamily="34" charset="0"/>
              </a:rPr>
              <a:t> = pinch-off voltage.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p:txBody>
      </p:sp>
      <p:sp>
        <p:nvSpPr>
          <p:cNvPr id="8" name="AutoShape 6" descr="qN_{d}\mu _{n}">
            <a:extLst>
              <a:ext uri="{FF2B5EF4-FFF2-40B4-BE49-F238E27FC236}">
                <a16:creationId xmlns:a16="http://schemas.microsoft.com/office/drawing/2014/main" id="{70F7C48A-5626-48CA-806D-BE0A27343D3B}"/>
              </a:ext>
            </a:extLst>
          </p:cNvPr>
          <p:cNvSpPr>
            <a:spLocks noChangeAspect="1" noChangeArrowheads="1"/>
          </p:cNvSpPr>
          <p:nvPr/>
        </p:nvSpPr>
        <p:spPr bwMode="auto">
          <a:xfrm>
            <a:off x="10032172" y="503986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7" descr="{\displaystyle I_{\rm {D}}={\frac {bW}{L}}qN_{d}\mu _{n}V_{\rm {DS}}}">
            <a:extLst>
              <a:ext uri="{FF2B5EF4-FFF2-40B4-BE49-F238E27FC236}">
                <a16:creationId xmlns:a16="http://schemas.microsoft.com/office/drawing/2014/main" id="{5F4BFA34-98D6-41B2-B760-8A8C40F9E096}"/>
              </a:ext>
            </a:extLst>
          </p:cNvPr>
          <p:cNvSpPr>
            <a:spLocks noChangeAspect="1" noChangeArrowheads="1"/>
          </p:cNvSpPr>
          <p:nvPr/>
        </p:nvSpPr>
        <p:spPr bwMode="auto">
          <a:xfrm>
            <a:off x="405572" y="533038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TextBox 9">
            <a:extLst>
              <a:ext uri="{FF2B5EF4-FFF2-40B4-BE49-F238E27FC236}">
                <a16:creationId xmlns:a16="http://schemas.microsoft.com/office/drawing/2014/main" id="{35A77EA0-F666-4C36-B5F0-B7AE1FEFFD1A}"/>
              </a:ext>
            </a:extLst>
          </p:cNvPr>
          <p:cNvSpPr txBox="1"/>
          <p:nvPr/>
        </p:nvSpPr>
        <p:spPr>
          <a:xfrm>
            <a:off x="2533476" y="769690"/>
            <a:ext cx="5613973" cy="769441"/>
          </a:xfrm>
          <a:prstGeom prst="rect">
            <a:avLst/>
          </a:prstGeom>
          <a:noFill/>
        </p:spPr>
        <p:txBody>
          <a:bodyPr wrap="none" rtlCol="0">
            <a:spAutoFit/>
          </a:bodyPr>
          <a:lstStyle/>
          <a:p>
            <a:r>
              <a:rPr lang="en-US" sz="4400" dirty="0"/>
              <a:t>MATHEMATICAL MODEL</a:t>
            </a:r>
            <a:endParaRPr lang="en-US" sz="4400" kern="1200" dirty="0">
              <a:solidFill>
                <a:schemeClr val="tx1"/>
              </a:solidFill>
              <a:latin typeface="+mn-lt"/>
              <a:ea typeface="+mn-ea"/>
              <a:cs typeface="+mn-cs"/>
            </a:endParaRPr>
          </a:p>
        </p:txBody>
      </p:sp>
      <p:sp>
        <p:nvSpPr>
          <p:cNvPr id="11" name="AutoShape 9" descr="{\displaystyle I_{\rm {D}}={\frac {bW}{L}}qN_{d}\mu _{n}V_{\rm {DS}}}">
            <a:extLst>
              <a:ext uri="{FF2B5EF4-FFF2-40B4-BE49-F238E27FC236}">
                <a16:creationId xmlns:a16="http://schemas.microsoft.com/office/drawing/2014/main" id="{BE4875E6-E7A0-460A-8FCD-6CF6AA6DF710}"/>
              </a:ext>
            </a:extLst>
          </p:cNvPr>
          <p:cNvSpPr>
            <a:spLocks noChangeAspect="1" noChangeArrowheads="1"/>
          </p:cNvSpPr>
          <p:nvPr/>
        </p:nvSpPr>
        <p:spPr bwMode="auto">
          <a:xfrm>
            <a:off x="5960041" y="351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11" descr="{\displaystyle I_{\rm {D}}={\frac {bW}{L}}qN_{d}\mu _{n}V_{\rm {DS}}}">
            <a:extLst>
              <a:ext uri="{FF2B5EF4-FFF2-40B4-BE49-F238E27FC236}">
                <a16:creationId xmlns:a16="http://schemas.microsoft.com/office/drawing/2014/main" id="{EBE41040-40D6-4326-818D-6EF8DA0634D4}"/>
              </a:ext>
            </a:extLst>
          </p:cNvPr>
          <p:cNvSpPr>
            <a:spLocks noChangeAspect="1" noChangeArrowheads="1"/>
          </p:cNvSpPr>
          <p:nvPr/>
        </p:nvSpPr>
        <p:spPr bwMode="auto">
          <a:xfrm>
            <a:off x="6385319" y="340523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Rectangle 12">
            <a:extLst>
              <a:ext uri="{FF2B5EF4-FFF2-40B4-BE49-F238E27FC236}">
                <a16:creationId xmlns:a16="http://schemas.microsoft.com/office/drawing/2014/main" id="{A2CDB9FD-6CDB-458A-88E2-614384DB6CD2}"/>
              </a:ext>
            </a:extLst>
          </p:cNvPr>
          <p:cNvSpPr>
            <a:spLocks noChangeArrowheads="1"/>
          </p:cNvSpPr>
          <p:nvPr/>
        </p:nvSpPr>
        <p:spPr bwMode="auto">
          <a:xfrm>
            <a:off x="168841" y="209724"/>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02122"/>
                </a:solidFill>
                <a:effectLst/>
                <a:latin typeface="Arial" panose="020B0604020202020204" pitchFamily="34" charset="0"/>
                <a:cs typeface="Arial" panose="020B0604020202020204" pitchFamily="34" charset="0"/>
              </a:rPr>
              <a:t>   </a:t>
            </a:r>
            <a:r>
              <a:rPr kumimoji="0" lang="en-US" altLang="en-US" sz="1900" b="0" i="0" u="none" strike="noStrike" cap="none" normalizeH="0" baseline="0">
                <a:ln>
                  <a:noFill/>
                </a:ln>
                <a:solidFill>
                  <a:srgbClr val="202122"/>
                </a:solidFill>
                <a:effectLst/>
                <a:latin typeface="Arial" panose="020B0604020202020204" pitchFamily="34" charset="0"/>
                <a:cs typeface="Arial" panose="020B0604020202020204" pitchFamily="34" charset="0"/>
              </a:rPr>
              <a:t>     </a:t>
            </a:r>
            <a:r>
              <a:rPr kumimoji="0" lang="en-US" altLang="en-US" sz="1000" b="0" i="0" u="none" strike="noStrike" cap="none" normalizeH="0" baseline="0">
                <a:ln>
                  <a:noFill/>
                </a:ln>
                <a:solidFill>
                  <a:srgbClr val="202122"/>
                </a:solidFill>
                <a:effectLst/>
                <a:latin typeface="Arial" panose="020B0604020202020204" pitchFamily="34" charset="0"/>
                <a:cs typeface="Arial" panose="020B0604020202020204" pitchFamily="34" charset="0"/>
              </a:rPr>
              <a:t>:</a:t>
            </a:r>
            <a:r>
              <a:rPr kumimoji="0" lang="en-US" altLang="en-US" sz="800" b="0" i="0" u="none" strike="noStrike" cap="none" normalizeH="0" baseline="30000">
                <a:ln>
                  <a:noFill/>
                </a:ln>
                <a:solidFill>
                  <a:srgbClr val="0B0080"/>
                </a:solidFill>
                <a:effectLst/>
                <a:latin typeface="Arial" panose="020B0604020202020204" pitchFamily="34" charset="0"/>
                <a:cs typeface="Arial" panose="020B0604020202020204" pitchFamily="34" charset="0"/>
                <a:hlinkClick r:id="rId4"/>
              </a:rPr>
              <a:t>[6]</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AutoShape 13" descr="qN_{d}\mu _{n}">
            <a:extLst>
              <a:ext uri="{FF2B5EF4-FFF2-40B4-BE49-F238E27FC236}">
                <a16:creationId xmlns:a16="http://schemas.microsoft.com/office/drawing/2014/main" id="{F748CD8B-8666-4151-8585-E444367299D5}"/>
              </a:ext>
            </a:extLst>
          </p:cNvPr>
          <p:cNvSpPr>
            <a:spLocks noChangeAspect="1" noChangeArrowheads="1"/>
          </p:cNvSpPr>
          <p:nvPr/>
        </p:nvSpPr>
        <p:spPr bwMode="auto">
          <a:xfrm>
            <a:off x="400616" y="-20143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 name="AutoShape 15" descr="qN_{d}\mu _{n}">
            <a:extLst>
              <a:ext uri="{FF2B5EF4-FFF2-40B4-BE49-F238E27FC236}">
                <a16:creationId xmlns:a16="http://schemas.microsoft.com/office/drawing/2014/main" id="{17596D61-0BD1-4763-AA44-ECEAC0089CC5}"/>
              </a:ext>
            </a:extLst>
          </p:cNvPr>
          <p:cNvSpPr>
            <a:spLocks noChangeAspect="1" noChangeArrowheads="1"/>
          </p:cNvSpPr>
          <p:nvPr/>
        </p:nvSpPr>
        <p:spPr bwMode="auto">
          <a:xfrm>
            <a:off x="937191" y="28416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8" name="Graphic 17">
            <a:extLst>
              <a:ext uri="{FF2B5EF4-FFF2-40B4-BE49-F238E27FC236}">
                <a16:creationId xmlns:a16="http://schemas.microsoft.com/office/drawing/2014/main" id="{2B7A14DD-84EC-4118-BB55-09B2790C1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9099" y="2810093"/>
            <a:ext cx="2601884" cy="528025"/>
          </a:xfrm>
          <a:prstGeom prst="rect">
            <a:avLst/>
          </a:prstGeom>
        </p:spPr>
      </p:pic>
      <p:pic>
        <p:nvPicPr>
          <p:cNvPr id="20" name="Graphic 19">
            <a:extLst>
              <a:ext uri="{FF2B5EF4-FFF2-40B4-BE49-F238E27FC236}">
                <a16:creationId xmlns:a16="http://schemas.microsoft.com/office/drawing/2014/main" id="{B5665819-646C-4744-B8B7-0A79B004C1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2257" y="2403358"/>
            <a:ext cx="2466363" cy="312548"/>
          </a:xfrm>
          <a:prstGeom prst="rect">
            <a:avLst/>
          </a:prstGeom>
        </p:spPr>
      </p:pic>
    </p:spTree>
    <p:extLst>
      <p:ext uri="{BB962C8B-B14F-4D97-AF65-F5344CB8AC3E}">
        <p14:creationId xmlns:p14="http://schemas.microsoft.com/office/powerpoint/2010/main" val="2446968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EC1AA-B173-40CF-B300-AA6965229A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5900" y="1352551"/>
            <a:ext cx="9077325" cy="4791074"/>
          </a:xfrm>
          <a:prstGeom prst="rect">
            <a:avLst/>
          </a:prstGeom>
        </p:spPr>
      </p:pic>
    </p:spTree>
    <p:extLst>
      <p:ext uri="{BB962C8B-B14F-4D97-AF65-F5344CB8AC3E}">
        <p14:creationId xmlns:p14="http://schemas.microsoft.com/office/powerpoint/2010/main" val="40669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BB9775-177C-4D3D-9178-18A5E5B9E5C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12769" y="1633538"/>
            <a:ext cx="5583556" cy="3916903"/>
          </a:xfrm>
        </p:spPr>
      </p:pic>
    </p:spTree>
    <p:extLst>
      <p:ext uri="{BB962C8B-B14F-4D97-AF65-F5344CB8AC3E}">
        <p14:creationId xmlns:p14="http://schemas.microsoft.com/office/powerpoint/2010/main" val="290453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3B1D69-9674-425C-922E-379E4D5CDC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95676" y="482500"/>
            <a:ext cx="5558506" cy="5680175"/>
          </a:xfrm>
        </p:spPr>
      </p:pic>
    </p:spTree>
    <p:extLst>
      <p:ext uri="{BB962C8B-B14F-4D97-AF65-F5344CB8AC3E}">
        <p14:creationId xmlns:p14="http://schemas.microsoft.com/office/powerpoint/2010/main" val="8636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51F9-79AD-4808-BCCE-538FCCF76A89}"/>
              </a:ext>
            </a:extLst>
          </p:cNvPr>
          <p:cNvSpPr>
            <a:spLocks noGrp="1"/>
          </p:cNvSpPr>
          <p:nvPr>
            <p:ph type="title"/>
          </p:nvPr>
        </p:nvSpPr>
        <p:spPr/>
        <p:txBody>
          <a:bodyPr/>
          <a:lstStyle/>
          <a:p>
            <a:r>
              <a:rPr lang="en-IN" dirty="0"/>
              <a:t>NOISE AND QUANTUM EFFIENCY</a:t>
            </a:r>
          </a:p>
        </p:txBody>
      </p:sp>
      <p:sp>
        <p:nvSpPr>
          <p:cNvPr id="8" name="TextBox 7">
            <a:extLst>
              <a:ext uri="{FF2B5EF4-FFF2-40B4-BE49-F238E27FC236}">
                <a16:creationId xmlns:a16="http://schemas.microsoft.com/office/drawing/2014/main" id="{F6BDBDF4-45DC-4B2A-A72D-244DE66BA2F5}"/>
              </a:ext>
            </a:extLst>
          </p:cNvPr>
          <p:cNvSpPr txBox="1"/>
          <p:nvPr/>
        </p:nvSpPr>
        <p:spPr>
          <a:xfrm>
            <a:off x="1276349" y="1720841"/>
            <a:ext cx="9963151" cy="2031325"/>
          </a:xfrm>
          <a:prstGeom prst="rect">
            <a:avLst/>
          </a:prstGeom>
          <a:noFill/>
        </p:spPr>
        <p:txBody>
          <a:bodyPr wrap="square">
            <a:spAutoFit/>
          </a:bodyPr>
          <a:lstStyle/>
          <a:p>
            <a:pPr algn="l"/>
            <a:r>
              <a:rPr lang="en-US" b="0" i="0" dirty="0" err="1">
                <a:solidFill>
                  <a:srgbClr val="000000"/>
                </a:solidFill>
                <a:effectLst/>
                <a:latin typeface="Linux Libertine"/>
              </a:rPr>
              <a:t>AP</a:t>
            </a:r>
            <a:r>
              <a:rPr lang="en-US" b="0" i="0" dirty="0" err="1">
                <a:solidFill>
                  <a:srgbClr val="202122"/>
                </a:solidFill>
                <a:effectLst/>
                <a:latin typeface="Arial" panose="020B0604020202020204" pitchFamily="34" charset="0"/>
              </a:rPr>
              <a:t>plicability</a:t>
            </a:r>
            <a:r>
              <a:rPr lang="en-US" b="0" i="0" dirty="0">
                <a:solidFill>
                  <a:srgbClr val="202122"/>
                </a:solidFill>
                <a:effectLst/>
                <a:latin typeface="Arial" panose="020B0604020202020204" pitchFamily="34" charset="0"/>
              </a:rPr>
              <a:t> and usefulness depends on many parameters. Two of the larger factors are: </a:t>
            </a:r>
            <a:r>
              <a:rPr lang="en-US" b="0" i="0" u="none" strike="noStrike" dirty="0">
                <a:solidFill>
                  <a:srgbClr val="0B0080"/>
                </a:solidFill>
                <a:effectLst/>
                <a:latin typeface="Arial" panose="020B0604020202020204" pitchFamily="34" charset="0"/>
                <a:hlinkClick r:id="rId2" tooltip="Quantum efficiency"/>
              </a:rPr>
              <a:t>quantum efficiency</a:t>
            </a:r>
            <a:r>
              <a:rPr lang="en-US" b="0" i="0" dirty="0">
                <a:solidFill>
                  <a:srgbClr val="202122"/>
                </a:solidFill>
                <a:effectLst/>
                <a:latin typeface="Arial" panose="020B0604020202020204" pitchFamily="34" charset="0"/>
              </a:rPr>
              <a:t>, which indicates how well incident optical photons are absorbed and then used to generate primary charge carriers; and total leakage current, which is the sum of the dark current, photocurrent and noise. Electronic dark-noise components are series and parallel noise. Series noise, which is the effect of </a:t>
            </a:r>
            <a:r>
              <a:rPr lang="en-US" b="0" i="0" u="none" strike="noStrike" dirty="0">
                <a:solidFill>
                  <a:srgbClr val="0B0080"/>
                </a:solidFill>
                <a:effectLst/>
                <a:latin typeface="Arial" panose="020B0604020202020204" pitchFamily="34" charset="0"/>
                <a:hlinkClick r:id="rId3" tooltip="Shot noise"/>
              </a:rPr>
              <a:t>shot noise</a:t>
            </a:r>
            <a:r>
              <a:rPr lang="en-US" b="0" i="0" dirty="0">
                <a:solidFill>
                  <a:srgbClr val="202122"/>
                </a:solidFill>
                <a:effectLst/>
                <a:latin typeface="Arial" panose="020B0604020202020204" pitchFamily="34" charset="0"/>
              </a:rPr>
              <a:t>, is basically proportional to the APD capacitance, while the parallel noise is associated with the fluctuations of the APD bulk and surface dark currents.</a:t>
            </a:r>
          </a:p>
        </p:txBody>
      </p:sp>
    </p:spTree>
    <p:extLst>
      <p:ext uri="{BB962C8B-B14F-4D97-AF65-F5344CB8AC3E}">
        <p14:creationId xmlns:p14="http://schemas.microsoft.com/office/powerpoint/2010/main" val="61631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valanche photodiode &amp;amp; there bandwidth">
            <a:extLst>
              <a:ext uri="{FF2B5EF4-FFF2-40B4-BE49-F238E27FC236}">
                <a16:creationId xmlns:a16="http://schemas.microsoft.com/office/drawing/2014/main" id="{5BE8D644-DE44-4072-8928-6AE155429E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400050"/>
            <a:ext cx="910590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60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287</TotalTime>
  <Words>2488</Words>
  <Application>Microsoft Office PowerPoint</Application>
  <PresentationFormat>Widescreen</PresentationFormat>
  <Paragraphs>125</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-apple-system</vt:lpstr>
      <vt:lpstr>Arial</vt:lpstr>
      <vt:lpstr>inherit</vt:lpstr>
      <vt:lpstr>Linux Libertine</vt:lpstr>
      <vt:lpstr>Open Sans</vt:lpstr>
      <vt:lpstr>PT Serif</vt:lpstr>
      <vt:lpstr>Roboto</vt:lpstr>
      <vt:lpstr>Tw Cen MT</vt:lpstr>
      <vt:lpstr>Tw Cen MT Condensed</vt:lpstr>
      <vt:lpstr>Wingdings 3</vt:lpstr>
      <vt:lpstr>Integral</vt:lpstr>
      <vt:lpstr>AVALANCHE PHOTO DIODE</vt:lpstr>
      <vt:lpstr>AVALANCHE PHOTO DIODE</vt:lpstr>
      <vt:lpstr>                        APD</vt:lpstr>
      <vt:lpstr>HIGH SPEED APD</vt:lpstr>
      <vt:lpstr>               APD</vt:lpstr>
      <vt:lpstr>PowerPoint Presentation</vt:lpstr>
      <vt:lpstr>PowerPoint Presentation</vt:lpstr>
      <vt:lpstr>NOISE AND QUANTUM EFFIENCY</vt:lpstr>
      <vt:lpstr>PowerPoint Presentation</vt:lpstr>
      <vt:lpstr>APD</vt:lpstr>
      <vt:lpstr>               APD</vt:lpstr>
      <vt:lpstr>                  APD</vt:lpstr>
      <vt:lpstr>PowerPoint Presentation</vt:lpstr>
      <vt:lpstr>APD – AVALANCHE REGION</vt:lpstr>
      <vt:lpstr>APD &amp; PIN</vt:lpstr>
      <vt:lpstr>PowerPoint Presentation</vt:lpstr>
      <vt:lpstr>PowerPoint Presentation</vt:lpstr>
      <vt:lpstr>PowerPoint Presentation</vt:lpstr>
      <vt:lpstr>              basics of photodiode</vt:lpstr>
      <vt:lpstr>              circuit condition</vt:lpstr>
      <vt:lpstr>                disadvantage of apd</vt:lpstr>
      <vt:lpstr>       intensity of apd</vt:lpstr>
      <vt:lpstr>                             JFET</vt:lpstr>
      <vt:lpstr>FIELD EFFECT TRANSISTOR</vt:lpstr>
      <vt:lpstr>                               jfet</vt:lpstr>
      <vt:lpstr>                       FET</vt:lpstr>
      <vt:lpstr>                     INVENTION OF JFET   </vt:lpstr>
      <vt:lpstr>               SYMBOL OF JFET</vt:lpstr>
      <vt:lpstr>                          n channel jfet</vt:lpstr>
      <vt:lpstr>Junction effect transistor</vt:lpstr>
      <vt:lpstr>                              P channel jfet</vt:lpstr>
      <vt:lpstr>PowerPoint Presentation</vt:lpstr>
      <vt:lpstr>                n-type</vt:lpstr>
      <vt:lpstr>                        p-type</vt:lpstr>
      <vt:lpstr>Saturation mode &amp; pinch off mode </vt:lpstr>
      <vt:lpstr>PowerPoint Presentation</vt:lpstr>
      <vt:lpstr>                V-I characteristics of jfet</vt:lpstr>
      <vt:lpstr>             V-I characteristics</vt:lpstr>
      <vt:lpstr>        biasing of jfet</vt:lpstr>
      <vt:lpstr>Fixed dc biasing technique</vt:lpstr>
      <vt:lpstr>           fixed dc biasing </vt:lpstr>
      <vt:lpstr>Self biasing technique</vt:lpstr>
      <vt:lpstr>         self biasing</vt:lpstr>
      <vt:lpstr>N channel jfet</vt:lpstr>
      <vt:lpstr>PowerPoint Presentation</vt:lpstr>
      <vt:lpstr>Jfet polarities</vt:lpstr>
      <vt:lpstr>polarities</vt:lpstr>
      <vt:lpstr>Connection of jfet</vt:lpstr>
      <vt:lpstr>Principles of jfet</vt:lpstr>
      <vt:lpstr>Working of jfet</vt:lpstr>
      <vt:lpstr>Working of jfet</vt:lpstr>
      <vt:lpstr>Symbol of jfet</vt:lpstr>
      <vt:lpstr>Advantage of jfet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AVALANCHE PHOTO DIODE</dc:title>
  <dc:creator>lakshmi prasadh</dc:creator>
  <cp:lastModifiedBy>lakshmi prasadh</cp:lastModifiedBy>
  <cp:revision>30</cp:revision>
  <dcterms:created xsi:type="dcterms:W3CDTF">2020-09-10T12:02:36Z</dcterms:created>
  <dcterms:modified xsi:type="dcterms:W3CDTF">2020-09-17T16:08:33Z</dcterms:modified>
</cp:coreProperties>
</file>